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024" r:id="rId2"/>
    <p:sldId id="1028" r:id="rId3"/>
    <p:sldId id="594" r:id="rId4"/>
    <p:sldId id="3711" r:id="rId5"/>
    <p:sldId id="280" r:id="rId6"/>
    <p:sldId id="3706" r:id="rId7"/>
    <p:sldId id="3701" r:id="rId8"/>
    <p:sldId id="257" r:id="rId9"/>
    <p:sldId id="3713" r:id="rId10"/>
    <p:sldId id="284" r:id="rId11"/>
    <p:sldId id="3704" r:id="rId12"/>
    <p:sldId id="533" r:id="rId13"/>
    <p:sldId id="439" r:id="rId14"/>
    <p:sldId id="410" r:id="rId15"/>
    <p:sldId id="499" r:id="rId16"/>
    <p:sldId id="3712" r:id="rId17"/>
    <p:sldId id="3714" r:id="rId18"/>
    <p:sldId id="1055" r:id="rId19"/>
    <p:sldId id="1050" r:id="rId20"/>
    <p:sldId id="1053" r:id="rId21"/>
    <p:sldId id="3710" r:id="rId22"/>
    <p:sldId id="6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5185" autoAdjust="0"/>
  </p:normalViewPr>
  <p:slideViewPr>
    <p:cSldViewPr snapToGrid="0">
      <p:cViewPr varScale="1">
        <p:scale>
          <a:sx n="64" d="100"/>
          <a:sy n="64" d="100"/>
        </p:scale>
        <p:origin x="39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3B3A7-C2DC-4BC5-BD51-7AC76C6B8966}"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en-GB"/>
        </a:p>
      </dgm:t>
    </dgm:pt>
    <dgm:pt modelId="{58D937F0-69BD-42FB-AFA1-85052DF9D398}">
      <dgm:prSet phldrT="[Text]"/>
      <dgm:spPr/>
      <dgm:t>
        <a:bodyPr/>
        <a:lstStyle/>
        <a:p>
          <a:r>
            <a:rPr lang="en-GB" dirty="0"/>
            <a:t>‘Massive’ Transfusion</a:t>
          </a:r>
        </a:p>
      </dgm:t>
    </dgm:pt>
    <dgm:pt modelId="{86887ED7-9CA5-45D9-A078-B59B4D37791B}" type="parTrans" cxnId="{50F9C032-B245-4FC3-9CEB-453B83798FC9}">
      <dgm:prSet/>
      <dgm:spPr/>
      <dgm:t>
        <a:bodyPr/>
        <a:lstStyle/>
        <a:p>
          <a:endParaRPr lang="en-GB"/>
        </a:p>
      </dgm:t>
    </dgm:pt>
    <dgm:pt modelId="{75694F11-E06B-49D6-A030-10D346024B03}" type="sibTrans" cxnId="{50F9C032-B245-4FC3-9CEB-453B83798FC9}">
      <dgm:prSet/>
      <dgm:spPr/>
      <dgm:t>
        <a:bodyPr/>
        <a:lstStyle/>
        <a:p>
          <a:endParaRPr lang="en-GB" dirty="0"/>
        </a:p>
      </dgm:t>
    </dgm:pt>
    <dgm:pt modelId="{A3AC2ABC-D444-4FB4-8491-3B609F013599}">
      <dgm:prSet phldrT="[Text]"/>
      <dgm:spPr/>
      <dgm:t>
        <a:bodyPr/>
        <a:lstStyle/>
        <a:p>
          <a:r>
            <a:rPr lang="en-GB" dirty="0"/>
            <a:t>Pre-hospital transfusion</a:t>
          </a:r>
        </a:p>
      </dgm:t>
    </dgm:pt>
    <dgm:pt modelId="{AA615980-4B18-4F6C-80C3-7DB398C3EC7D}" type="parTrans" cxnId="{32485CB5-7D52-4C6C-82B0-43010F70AE0B}">
      <dgm:prSet/>
      <dgm:spPr/>
      <dgm:t>
        <a:bodyPr/>
        <a:lstStyle/>
        <a:p>
          <a:endParaRPr lang="en-GB"/>
        </a:p>
      </dgm:t>
    </dgm:pt>
    <dgm:pt modelId="{B99F82E7-FD74-4013-8879-A3149BCB83E2}" type="sibTrans" cxnId="{32485CB5-7D52-4C6C-82B0-43010F70AE0B}">
      <dgm:prSet/>
      <dgm:spPr/>
      <dgm:t>
        <a:bodyPr/>
        <a:lstStyle/>
        <a:p>
          <a:endParaRPr lang="en-GB" dirty="0"/>
        </a:p>
      </dgm:t>
    </dgm:pt>
    <dgm:pt modelId="{4E7474F9-25C3-4823-BA8D-68C34B8ED4AA}">
      <dgm:prSet phldrT="[Text]"/>
      <dgm:spPr/>
      <dgm:t>
        <a:bodyPr/>
        <a:lstStyle/>
        <a:p>
          <a:r>
            <a:rPr lang="en-GB" dirty="0"/>
            <a:t>Blood Far Forward</a:t>
          </a:r>
        </a:p>
      </dgm:t>
    </dgm:pt>
    <dgm:pt modelId="{004B5B0B-1BDD-42AB-8FC1-426CCB63E9AE}" type="parTrans" cxnId="{62244C2C-C885-4187-8953-F999FF340260}">
      <dgm:prSet/>
      <dgm:spPr/>
      <dgm:t>
        <a:bodyPr/>
        <a:lstStyle/>
        <a:p>
          <a:endParaRPr lang="en-GB"/>
        </a:p>
      </dgm:t>
    </dgm:pt>
    <dgm:pt modelId="{C4E050B9-24C3-459C-B54E-C3C3D973536F}" type="sibTrans" cxnId="{62244C2C-C885-4187-8953-F999FF340260}">
      <dgm:prSet/>
      <dgm:spPr/>
      <dgm:t>
        <a:bodyPr/>
        <a:lstStyle/>
        <a:p>
          <a:endParaRPr lang="en-GB" dirty="0"/>
        </a:p>
      </dgm:t>
    </dgm:pt>
    <dgm:pt modelId="{6632042C-C89E-4B00-ABCA-D8A72CB439FB}">
      <dgm:prSet phldrT="[Text]"/>
      <dgm:spPr/>
      <dgm:t>
        <a:bodyPr/>
        <a:lstStyle/>
        <a:p>
          <a:r>
            <a:rPr lang="en-GB" dirty="0"/>
            <a:t>Emergency planning</a:t>
          </a:r>
        </a:p>
      </dgm:t>
    </dgm:pt>
    <dgm:pt modelId="{F96BF77F-C7DC-48AD-899E-A9550BA5AD19}" type="parTrans" cxnId="{C3614EDF-7162-4E7C-80AA-BF7A69B93377}">
      <dgm:prSet/>
      <dgm:spPr/>
      <dgm:t>
        <a:bodyPr/>
        <a:lstStyle/>
        <a:p>
          <a:endParaRPr lang="en-GB"/>
        </a:p>
      </dgm:t>
    </dgm:pt>
    <dgm:pt modelId="{5A6DFAD8-4682-4763-BBE5-E6FD31E9B192}" type="sibTrans" cxnId="{C3614EDF-7162-4E7C-80AA-BF7A69B93377}">
      <dgm:prSet/>
      <dgm:spPr/>
      <dgm:t>
        <a:bodyPr/>
        <a:lstStyle/>
        <a:p>
          <a:endParaRPr lang="en-GB" dirty="0"/>
        </a:p>
      </dgm:t>
    </dgm:pt>
    <dgm:pt modelId="{3A8B0C37-CE23-4A4A-A2C2-E12F89D4F7E0}">
      <dgm:prSet phldrT="[Text]"/>
      <dgm:spPr/>
      <dgm:t>
        <a:bodyPr/>
        <a:lstStyle/>
        <a:p>
          <a:r>
            <a:rPr lang="en-GB" dirty="0"/>
            <a:t>Bloodless surgery and medicine</a:t>
          </a:r>
        </a:p>
      </dgm:t>
    </dgm:pt>
    <dgm:pt modelId="{2E179DEE-30D5-46C3-A34F-6DFF979F9360}" type="parTrans" cxnId="{0452D355-6F35-4CB6-AB4C-447132A77626}">
      <dgm:prSet/>
      <dgm:spPr/>
      <dgm:t>
        <a:bodyPr/>
        <a:lstStyle/>
        <a:p>
          <a:endParaRPr lang="en-GB"/>
        </a:p>
      </dgm:t>
    </dgm:pt>
    <dgm:pt modelId="{BD91D51F-495A-4665-8B09-2790CCE2D5E9}" type="sibTrans" cxnId="{0452D355-6F35-4CB6-AB4C-447132A77626}">
      <dgm:prSet/>
      <dgm:spPr/>
      <dgm:t>
        <a:bodyPr/>
        <a:lstStyle/>
        <a:p>
          <a:endParaRPr lang="en-GB" dirty="0"/>
        </a:p>
      </dgm:t>
    </dgm:pt>
    <dgm:pt modelId="{5C913FCD-34EE-4E1E-9C1B-8FC76DD57A37}" type="pres">
      <dgm:prSet presAssocID="{8613B3A7-C2DC-4BC5-BD51-7AC76C6B8966}" presName="cycle" presStyleCnt="0">
        <dgm:presLayoutVars>
          <dgm:dir/>
          <dgm:resizeHandles val="exact"/>
        </dgm:presLayoutVars>
      </dgm:prSet>
      <dgm:spPr/>
    </dgm:pt>
    <dgm:pt modelId="{1DC1FF47-9DE5-47F4-9562-B6340F00B572}" type="pres">
      <dgm:prSet presAssocID="{58D937F0-69BD-42FB-AFA1-85052DF9D398}" presName="node" presStyleLbl="node1" presStyleIdx="0" presStyleCnt="5">
        <dgm:presLayoutVars>
          <dgm:bulletEnabled val="1"/>
        </dgm:presLayoutVars>
      </dgm:prSet>
      <dgm:spPr/>
    </dgm:pt>
    <dgm:pt modelId="{7AF6CA56-FE78-4966-BBC9-F9A3366988FA}" type="pres">
      <dgm:prSet presAssocID="{75694F11-E06B-49D6-A030-10D346024B03}" presName="sibTrans" presStyleLbl="sibTrans2D1" presStyleIdx="0" presStyleCnt="5"/>
      <dgm:spPr/>
    </dgm:pt>
    <dgm:pt modelId="{20ABF02D-9C36-4356-927F-92D83D879033}" type="pres">
      <dgm:prSet presAssocID="{75694F11-E06B-49D6-A030-10D346024B03}" presName="connectorText" presStyleLbl="sibTrans2D1" presStyleIdx="0" presStyleCnt="5"/>
      <dgm:spPr/>
    </dgm:pt>
    <dgm:pt modelId="{D7A61B22-DC34-42C3-AAF1-DE0390561844}" type="pres">
      <dgm:prSet presAssocID="{A3AC2ABC-D444-4FB4-8491-3B609F013599}" presName="node" presStyleLbl="node1" presStyleIdx="1" presStyleCnt="5">
        <dgm:presLayoutVars>
          <dgm:bulletEnabled val="1"/>
        </dgm:presLayoutVars>
      </dgm:prSet>
      <dgm:spPr/>
    </dgm:pt>
    <dgm:pt modelId="{68FDDD51-CE08-44E4-BABD-433B3BDFB7D8}" type="pres">
      <dgm:prSet presAssocID="{B99F82E7-FD74-4013-8879-A3149BCB83E2}" presName="sibTrans" presStyleLbl="sibTrans2D1" presStyleIdx="1" presStyleCnt="5"/>
      <dgm:spPr/>
    </dgm:pt>
    <dgm:pt modelId="{881689C0-3CF6-40B7-A699-D5009950EC9E}" type="pres">
      <dgm:prSet presAssocID="{B99F82E7-FD74-4013-8879-A3149BCB83E2}" presName="connectorText" presStyleLbl="sibTrans2D1" presStyleIdx="1" presStyleCnt="5"/>
      <dgm:spPr/>
    </dgm:pt>
    <dgm:pt modelId="{7DD73C23-F584-484A-9FC5-AC3DC72DC494}" type="pres">
      <dgm:prSet presAssocID="{4E7474F9-25C3-4823-BA8D-68C34B8ED4AA}" presName="node" presStyleLbl="node1" presStyleIdx="2" presStyleCnt="5">
        <dgm:presLayoutVars>
          <dgm:bulletEnabled val="1"/>
        </dgm:presLayoutVars>
      </dgm:prSet>
      <dgm:spPr/>
    </dgm:pt>
    <dgm:pt modelId="{A0D6FE79-4813-4A0F-A4C3-A5380E83F223}" type="pres">
      <dgm:prSet presAssocID="{C4E050B9-24C3-459C-B54E-C3C3D973536F}" presName="sibTrans" presStyleLbl="sibTrans2D1" presStyleIdx="2" presStyleCnt="5"/>
      <dgm:spPr/>
    </dgm:pt>
    <dgm:pt modelId="{9B2F4100-4B07-4935-8906-8F61FED3F59D}" type="pres">
      <dgm:prSet presAssocID="{C4E050B9-24C3-459C-B54E-C3C3D973536F}" presName="connectorText" presStyleLbl="sibTrans2D1" presStyleIdx="2" presStyleCnt="5"/>
      <dgm:spPr/>
    </dgm:pt>
    <dgm:pt modelId="{36832132-ED70-488D-837B-48372B51177D}" type="pres">
      <dgm:prSet presAssocID="{6632042C-C89E-4B00-ABCA-D8A72CB439FB}" presName="node" presStyleLbl="node1" presStyleIdx="3" presStyleCnt="5">
        <dgm:presLayoutVars>
          <dgm:bulletEnabled val="1"/>
        </dgm:presLayoutVars>
      </dgm:prSet>
      <dgm:spPr/>
    </dgm:pt>
    <dgm:pt modelId="{62FBAA87-CCCF-4580-847A-E31DB7BA3FDC}" type="pres">
      <dgm:prSet presAssocID="{5A6DFAD8-4682-4763-BBE5-E6FD31E9B192}" presName="sibTrans" presStyleLbl="sibTrans2D1" presStyleIdx="3" presStyleCnt="5"/>
      <dgm:spPr/>
    </dgm:pt>
    <dgm:pt modelId="{F7D60C50-C2D3-423D-BC1B-738DAEBDD071}" type="pres">
      <dgm:prSet presAssocID="{5A6DFAD8-4682-4763-BBE5-E6FD31E9B192}" presName="connectorText" presStyleLbl="sibTrans2D1" presStyleIdx="3" presStyleCnt="5"/>
      <dgm:spPr/>
    </dgm:pt>
    <dgm:pt modelId="{550CAC7C-1807-40A8-8D14-B015ECBD39BF}" type="pres">
      <dgm:prSet presAssocID="{3A8B0C37-CE23-4A4A-A2C2-E12F89D4F7E0}" presName="node" presStyleLbl="node1" presStyleIdx="4" presStyleCnt="5">
        <dgm:presLayoutVars>
          <dgm:bulletEnabled val="1"/>
        </dgm:presLayoutVars>
      </dgm:prSet>
      <dgm:spPr/>
    </dgm:pt>
    <dgm:pt modelId="{6907BA4D-4C6F-42B6-8428-B8F10184644D}" type="pres">
      <dgm:prSet presAssocID="{BD91D51F-495A-4665-8B09-2790CCE2D5E9}" presName="sibTrans" presStyleLbl="sibTrans2D1" presStyleIdx="4" presStyleCnt="5"/>
      <dgm:spPr/>
    </dgm:pt>
    <dgm:pt modelId="{327E7BD7-739A-4AEA-8377-47BB09B1AD58}" type="pres">
      <dgm:prSet presAssocID="{BD91D51F-495A-4665-8B09-2790CCE2D5E9}" presName="connectorText" presStyleLbl="sibTrans2D1" presStyleIdx="4" presStyleCnt="5"/>
      <dgm:spPr/>
    </dgm:pt>
  </dgm:ptLst>
  <dgm:cxnLst>
    <dgm:cxn modelId="{49B94000-AA3A-413E-A903-87A8705B531E}" type="presOf" srcId="{BD91D51F-495A-4665-8B09-2790CCE2D5E9}" destId="{6907BA4D-4C6F-42B6-8428-B8F10184644D}" srcOrd="0" destOrd="0" presId="urn:microsoft.com/office/officeart/2005/8/layout/cycle2"/>
    <dgm:cxn modelId="{29833419-5C0C-4CAB-89D1-A7E76CE8FE84}" type="presOf" srcId="{75694F11-E06B-49D6-A030-10D346024B03}" destId="{20ABF02D-9C36-4356-927F-92D83D879033}" srcOrd="1" destOrd="0" presId="urn:microsoft.com/office/officeart/2005/8/layout/cycle2"/>
    <dgm:cxn modelId="{5037321B-FF15-4115-98E0-91622009FEBB}" type="presOf" srcId="{3A8B0C37-CE23-4A4A-A2C2-E12F89D4F7E0}" destId="{550CAC7C-1807-40A8-8D14-B015ECBD39BF}" srcOrd="0" destOrd="0" presId="urn:microsoft.com/office/officeart/2005/8/layout/cycle2"/>
    <dgm:cxn modelId="{10B6E71B-A3AE-4CC8-8CDF-F51D620D4FDB}" type="presOf" srcId="{4E7474F9-25C3-4823-BA8D-68C34B8ED4AA}" destId="{7DD73C23-F584-484A-9FC5-AC3DC72DC494}" srcOrd="0" destOrd="0" presId="urn:microsoft.com/office/officeart/2005/8/layout/cycle2"/>
    <dgm:cxn modelId="{5B907A25-35E8-4D14-BD99-274D7F23FCF6}" type="presOf" srcId="{75694F11-E06B-49D6-A030-10D346024B03}" destId="{7AF6CA56-FE78-4966-BBC9-F9A3366988FA}" srcOrd="0" destOrd="0" presId="urn:microsoft.com/office/officeart/2005/8/layout/cycle2"/>
    <dgm:cxn modelId="{62244C2C-C885-4187-8953-F999FF340260}" srcId="{8613B3A7-C2DC-4BC5-BD51-7AC76C6B8966}" destId="{4E7474F9-25C3-4823-BA8D-68C34B8ED4AA}" srcOrd="2" destOrd="0" parTransId="{004B5B0B-1BDD-42AB-8FC1-426CCB63E9AE}" sibTransId="{C4E050B9-24C3-459C-B54E-C3C3D973536F}"/>
    <dgm:cxn modelId="{FD325230-27A2-46D3-84C7-FDBA251961DB}" type="presOf" srcId="{5A6DFAD8-4682-4763-BBE5-E6FD31E9B192}" destId="{F7D60C50-C2D3-423D-BC1B-738DAEBDD071}" srcOrd="1" destOrd="0" presId="urn:microsoft.com/office/officeart/2005/8/layout/cycle2"/>
    <dgm:cxn modelId="{50F9C032-B245-4FC3-9CEB-453B83798FC9}" srcId="{8613B3A7-C2DC-4BC5-BD51-7AC76C6B8966}" destId="{58D937F0-69BD-42FB-AFA1-85052DF9D398}" srcOrd="0" destOrd="0" parTransId="{86887ED7-9CA5-45D9-A078-B59B4D37791B}" sibTransId="{75694F11-E06B-49D6-A030-10D346024B03}"/>
    <dgm:cxn modelId="{615E1C3D-D220-4C3A-A9C7-399AA337A1C4}" type="presOf" srcId="{6632042C-C89E-4B00-ABCA-D8A72CB439FB}" destId="{36832132-ED70-488D-837B-48372B51177D}" srcOrd="0" destOrd="0" presId="urn:microsoft.com/office/officeart/2005/8/layout/cycle2"/>
    <dgm:cxn modelId="{3D2F853E-34F7-4642-8D34-EDFE33049FF5}" type="presOf" srcId="{B99F82E7-FD74-4013-8879-A3149BCB83E2}" destId="{881689C0-3CF6-40B7-A699-D5009950EC9E}" srcOrd="1" destOrd="0" presId="urn:microsoft.com/office/officeart/2005/8/layout/cycle2"/>
    <dgm:cxn modelId="{D0A2EF5E-3D9E-4741-8CB3-A342A7D0CD42}" type="presOf" srcId="{B99F82E7-FD74-4013-8879-A3149BCB83E2}" destId="{68FDDD51-CE08-44E4-BABD-433B3BDFB7D8}" srcOrd="0" destOrd="0" presId="urn:microsoft.com/office/officeart/2005/8/layout/cycle2"/>
    <dgm:cxn modelId="{EC3A8946-C5B1-4FE8-A1E3-652FA9ACC587}" type="presOf" srcId="{A3AC2ABC-D444-4FB4-8491-3B609F013599}" destId="{D7A61B22-DC34-42C3-AAF1-DE0390561844}" srcOrd="0" destOrd="0" presId="urn:microsoft.com/office/officeart/2005/8/layout/cycle2"/>
    <dgm:cxn modelId="{304E2C6B-14D9-4FAF-A3D3-097FD93B1E70}" type="presOf" srcId="{5A6DFAD8-4682-4763-BBE5-E6FD31E9B192}" destId="{62FBAA87-CCCF-4580-847A-E31DB7BA3FDC}" srcOrd="0" destOrd="0" presId="urn:microsoft.com/office/officeart/2005/8/layout/cycle2"/>
    <dgm:cxn modelId="{B19CB153-050A-4C24-AD30-B9FB4B4121D3}" type="presOf" srcId="{8613B3A7-C2DC-4BC5-BD51-7AC76C6B8966}" destId="{5C913FCD-34EE-4E1E-9C1B-8FC76DD57A37}" srcOrd="0" destOrd="0" presId="urn:microsoft.com/office/officeart/2005/8/layout/cycle2"/>
    <dgm:cxn modelId="{0452D355-6F35-4CB6-AB4C-447132A77626}" srcId="{8613B3A7-C2DC-4BC5-BD51-7AC76C6B8966}" destId="{3A8B0C37-CE23-4A4A-A2C2-E12F89D4F7E0}" srcOrd="4" destOrd="0" parTransId="{2E179DEE-30D5-46C3-A34F-6DFF979F9360}" sibTransId="{BD91D51F-495A-4665-8B09-2790CCE2D5E9}"/>
    <dgm:cxn modelId="{DAC3C897-420C-4E71-82E7-1038A9952F2D}" type="presOf" srcId="{C4E050B9-24C3-459C-B54E-C3C3D973536F}" destId="{9B2F4100-4B07-4935-8906-8F61FED3F59D}" srcOrd="1" destOrd="0" presId="urn:microsoft.com/office/officeart/2005/8/layout/cycle2"/>
    <dgm:cxn modelId="{24AA589C-7B7D-416D-A5C1-381C57BE957D}" type="presOf" srcId="{58D937F0-69BD-42FB-AFA1-85052DF9D398}" destId="{1DC1FF47-9DE5-47F4-9562-B6340F00B572}" srcOrd="0" destOrd="0" presId="urn:microsoft.com/office/officeart/2005/8/layout/cycle2"/>
    <dgm:cxn modelId="{32485CB5-7D52-4C6C-82B0-43010F70AE0B}" srcId="{8613B3A7-C2DC-4BC5-BD51-7AC76C6B8966}" destId="{A3AC2ABC-D444-4FB4-8491-3B609F013599}" srcOrd="1" destOrd="0" parTransId="{AA615980-4B18-4F6C-80C3-7DB398C3EC7D}" sibTransId="{B99F82E7-FD74-4013-8879-A3149BCB83E2}"/>
    <dgm:cxn modelId="{F8DB3EBC-A636-497C-8DCA-9542DF520518}" type="presOf" srcId="{C4E050B9-24C3-459C-B54E-C3C3D973536F}" destId="{A0D6FE79-4813-4A0F-A4C3-A5380E83F223}" srcOrd="0" destOrd="0" presId="urn:microsoft.com/office/officeart/2005/8/layout/cycle2"/>
    <dgm:cxn modelId="{C3614EDF-7162-4E7C-80AA-BF7A69B93377}" srcId="{8613B3A7-C2DC-4BC5-BD51-7AC76C6B8966}" destId="{6632042C-C89E-4B00-ABCA-D8A72CB439FB}" srcOrd="3" destOrd="0" parTransId="{F96BF77F-C7DC-48AD-899E-A9550BA5AD19}" sibTransId="{5A6DFAD8-4682-4763-BBE5-E6FD31E9B192}"/>
    <dgm:cxn modelId="{1841A8EA-085A-4E3B-AC3A-A8918A5C55B4}" type="presOf" srcId="{BD91D51F-495A-4665-8B09-2790CCE2D5E9}" destId="{327E7BD7-739A-4AEA-8377-47BB09B1AD58}" srcOrd="1" destOrd="0" presId="urn:microsoft.com/office/officeart/2005/8/layout/cycle2"/>
    <dgm:cxn modelId="{B0F8CDCF-DE6B-45F5-9496-73C0509B4E02}" type="presParOf" srcId="{5C913FCD-34EE-4E1E-9C1B-8FC76DD57A37}" destId="{1DC1FF47-9DE5-47F4-9562-B6340F00B572}" srcOrd="0" destOrd="0" presId="urn:microsoft.com/office/officeart/2005/8/layout/cycle2"/>
    <dgm:cxn modelId="{F3059471-736D-47E0-B17E-4780DEEBEF8C}" type="presParOf" srcId="{5C913FCD-34EE-4E1E-9C1B-8FC76DD57A37}" destId="{7AF6CA56-FE78-4966-BBC9-F9A3366988FA}" srcOrd="1" destOrd="0" presId="urn:microsoft.com/office/officeart/2005/8/layout/cycle2"/>
    <dgm:cxn modelId="{F10BBDEE-050B-45D1-BCA1-6902ABA4ECC7}" type="presParOf" srcId="{7AF6CA56-FE78-4966-BBC9-F9A3366988FA}" destId="{20ABF02D-9C36-4356-927F-92D83D879033}" srcOrd="0" destOrd="0" presId="urn:microsoft.com/office/officeart/2005/8/layout/cycle2"/>
    <dgm:cxn modelId="{AA5163A0-5109-4040-83CA-C589368D18EA}" type="presParOf" srcId="{5C913FCD-34EE-4E1E-9C1B-8FC76DD57A37}" destId="{D7A61B22-DC34-42C3-AAF1-DE0390561844}" srcOrd="2" destOrd="0" presId="urn:microsoft.com/office/officeart/2005/8/layout/cycle2"/>
    <dgm:cxn modelId="{598017A3-C957-4220-9259-9DC65BAD2F66}" type="presParOf" srcId="{5C913FCD-34EE-4E1E-9C1B-8FC76DD57A37}" destId="{68FDDD51-CE08-44E4-BABD-433B3BDFB7D8}" srcOrd="3" destOrd="0" presId="urn:microsoft.com/office/officeart/2005/8/layout/cycle2"/>
    <dgm:cxn modelId="{0B10968D-0CFA-46E5-86D4-1FB57C76FA4A}" type="presParOf" srcId="{68FDDD51-CE08-44E4-BABD-433B3BDFB7D8}" destId="{881689C0-3CF6-40B7-A699-D5009950EC9E}" srcOrd="0" destOrd="0" presId="urn:microsoft.com/office/officeart/2005/8/layout/cycle2"/>
    <dgm:cxn modelId="{3AE371C5-04A1-4BF6-A43B-64AB57CC13E9}" type="presParOf" srcId="{5C913FCD-34EE-4E1E-9C1B-8FC76DD57A37}" destId="{7DD73C23-F584-484A-9FC5-AC3DC72DC494}" srcOrd="4" destOrd="0" presId="urn:microsoft.com/office/officeart/2005/8/layout/cycle2"/>
    <dgm:cxn modelId="{6ACC5278-DFC8-4EE5-9775-433751F2ED69}" type="presParOf" srcId="{5C913FCD-34EE-4E1E-9C1B-8FC76DD57A37}" destId="{A0D6FE79-4813-4A0F-A4C3-A5380E83F223}" srcOrd="5" destOrd="0" presId="urn:microsoft.com/office/officeart/2005/8/layout/cycle2"/>
    <dgm:cxn modelId="{11B9FE96-B36A-4BA6-89A0-164B711CCC4C}" type="presParOf" srcId="{A0D6FE79-4813-4A0F-A4C3-A5380E83F223}" destId="{9B2F4100-4B07-4935-8906-8F61FED3F59D}" srcOrd="0" destOrd="0" presId="urn:microsoft.com/office/officeart/2005/8/layout/cycle2"/>
    <dgm:cxn modelId="{669ACC65-B899-4899-8A80-60CDDDF1A258}" type="presParOf" srcId="{5C913FCD-34EE-4E1E-9C1B-8FC76DD57A37}" destId="{36832132-ED70-488D-837B-48372B51177D}" srcOrd="6" destOrd="0" presId="urn:microsoft.com/office/officeart/2005/8/layout/cycle2"/>
    <dgm:cxn modelId="{8AF84B43-9B71-4470-95CC-37798DF8DC6C}" type="presParOf" srcId="{5C913FCD-34EE-4E1E-9C1B-8FC76DD57A37}" destId="{62FBAA87-CCCF-4580-847A-E31DB7BA3FDC}" srcOrd="7" destOrd="0" presId="urn:microsoft.com/office/officeart/2005/8/layout/cycle2"/>
    <dgm:cxn modelId="{B8CAAE68-7422-4C95-A943-08D0F7BE8C4E}" type="presParOf" srcId="{62FBAA87-CCCF-4580-847A-E31DB7BA3FDC}" destId="{F7D60C50-C2D3-423D-BC1B-738DAEBDD071}" srcOrd="0" destOrd="0" presId="urn:microsoft.com/office/officeart/2005/8/layout/cycle2"/>
    <dgm:cxn modelId="{BE025AB7-65DB-4791-B972-AA7853770238}" type="presParOf" srcId="{5C913FCD-34EE-4E1E-9C1B-8FC76DD57A37}" destId="{550CAC7C-1807-40A8-8D14-B015ECBD39BF}" srcOrd="8" destOrd="0" presId="urn:microsoft.com/office/officeart/2005/8/layout/cycle2"/>
    <dgm:cxn modelId="{45309596-B765-484A-A987-4A217315568C}" type="presParOf" srcId="{5C913FCD-34EE-4E1E-9C1B-8FC76DD57A37}" destId="{6907BA4D-4C6F-42B6-8428-B8F10184644D}" srcOrd="9" destOrd="0" presId="urn:microsoft.com/office/officeart/2005/8/layout/cycle2"/>
    <dgm:cxn modelId="{9B8EDF55-9322-45D0-8250-1F2BFEE40C35}" type="presParOf" srcId="{6907BA4D-4C6F-42B6-8428-B8F10184644D}" destId="{327E7BD7-739A-4AEA-8377-47BB09B1AD5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6A3CD3-F2E6-4C75-A6CE-64AE32568BEE}"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GB"/>
        </a:p>
      </dgm:t>
    </dgm:pt>
    <dgm:pt modelId="{C0FCE1BF-2F6A-470F-818F-DF8B87926B08}">
      <dgm:prSet phldrT="[Text]"/>
      <dgm:spPr/>
      <dgm:t>
        <a:bodyPr/>
        <a:lstStyle/>
        <a:p>
          <a:r>
            <a:rPr lang="en-GB" dirty="0"/>
            <a:t>Government</a:t>
          </a:r>
        </a:p>
      </dgm:t>
    </dgm:pt>
    <dgm:pt modelId="{0A3CD0A1-FC16-4ADA-95BB-64DB15CBD2C8}" type="parTrans" cxnId="{C58EE89F-02F6-4714-8275-C89D7ABEFDC0}">
      <dgm:prSet/>
      <dgm:spPr/>
      <dgm:t>
        <a:bodyPr/>
        <a:lstStyle/>
        <a:p>
          <a:endParaRPr lang="en-GB"/>
        </a:p>
      </dgm:t>
    </dgm:pt>
    <dgm:pt modelId="{5913AF22-3FE1-40A3-BE91-3944E2B9E52A}" type="sibTrans" cxnId="{C58EE89F-02F6-4714-8275-C89D7ABEFDC0}">
      <dgm:prSet/>
      <dgm:spPr/>
      <dgm:t>
        <a:bodyPr/>
        <a:lstStyle/>
        <a:p>
          <a:endParaRPr lang="en-GB"/>
        </a:p>
      </dgm:t>
    </dgm:pt>
    <dgm:pt modelId="{3ADA7D9F-16CB-42E3-824A-4F1BE4DF5BC9}">
      <dgm:prSet phldrT="[Text]"/>
      <dgm:spPr/>
      <dgm:t>
        <a:bodyPr/>
        <a:lstStyle/>
        <a:p>
          <a:r>
            <a:rPr lang="en-GB" dirty="0"/>
            <a:t>Healthcare</a:t>
          </a:r>
        </a:p>
      </dgm:t>
    </dgm:pt>
    <dgm:pt modelId="{BC1CA7C0-0066-471C-A665-5648B9F41B7A}" type="parTrans" cxnId="{9071658C-88F6-4AA8-8C0D-7738CA089EC8}">
      <dgm:prSet/>
      <dgm:spPr/>
      <dgm:t>
        <a:bodyPr/>
        <a:lstStyle/>
        <a:p>
          <a:endParaRPr lang="en-GB"/>
        </a:p>
      </dgm:t>
    </dgm:pt>
    <dgm:pt modelId="{8D2B3A15-2AF7-4C97-BC42-7F0BE50D6774}" type="sibTrans" cxnId="{9071658C-88F6-4AA8-8C0D-7738CA089EC8}">
      <dgm:prSet/>
      <dgm:spPr/>
      <dgm:t>
        <a:bodyPr/>
        <a:lstStyle/>
        <a:p>
          <a:endParaRPr lang="en-GB"/>
        </a:p>
      </dgm:t>
    </dgm:pt>
    <dgm:pt modelId="{FC905479-555C-4B6D-B8CB-AACE6D0F026F}">
      <dgm:prSet phldrT="[Text]"/>
      <dgm:spPr/>
      <dgm:t>
        <a:bodyPr/>
        <a:lstStyle/>
        <a:p>
          <a:r>
            <a:rPr lang="en-GB" b="1" dirty="0">
              <a:solidFill>
                <a:srgbClr val="C00000"/>
              </a:solidFill>
            </a:rPr>
            <a:t>Transfusion</a:t>
          </a:r>
        </a:p>
      </dgm:t>
    </dgm:pt>
    <dgm:pt modelId="{7821D771-7513-4EDE-A83A-9E7A8460DCC1}" type="parTrans" cxnId="{B5AE8D76-D8C3-4DB8-9354-DA1D771AB143}">
      <dgm:prSet/>
      <dgm:spPr/>
      <dgm:t>
        <a:bodyPr/>
        <a:lstStyle/>
        <a:p>
          <a:endParaRPr lang="en-GB"/>
        </a:p>
      </dgm:t>
    </dgm:pt>
    <dgm:pt modelId="{0080836E-CE68-4BC1-B2D6-466966F9BB81}" type="sibTrans" cxnId="{B5AE8D76-D8C3-4DB8-9354-DA1D771AB143}">
      <dgm:prSet/>
      <dgm:spPr/>
      <dgm:t>
        <a:bodyPr/>
        <a:lstStyle/>
        <a:p>
          <a:endParaRPr lang="en-GB"/>
        </a:p>
      </dgm:t>
    </dgm:pt>
    <dgm:pt modelId="{490B3265-7BD0-4AA1-AD4D-10BC4EC492AB}" type="pres">
      <dgm:prSet presAssocID="{E16A3CD3-F2E6-4C75-A6CE-64AE32568BEE}" presName="Name0" presStyleCnt="0">
        <dgm:presLayoutVars>
          <dgm:chMax val="7"/>
          <dgm:dir/>
          <dgm:animLvl val="lvl"/>
          <dgm:resizeHandles val="exact"/>
        </dgm:presLayoutVars>
      </dgm:prSet>
      <dgm:spPr/>
    </dgm:pt>
    <dgm:pt modelId="{8AC0B41F-0AFC-489E-BFA6-22DAEFCC4647}" type="pres">
      <dgm:prSet presAssocID="{C0FCE1BF-2F6A-470F-818F-DF8B87926B08}" presName="circle1" presStyleLbl="node1" presStyleIdx="0" presStyleCnt="3"/>
      <dgm:spPr/>
    </dgm:pt>
    <dgm:pt modelId="{AEFDF0E9-F445-4C67-88F4-5D8277F9FD41}" type="pres">
      <dgm:prSet presAssocID="{C0FCE1BF-2F6A-470F-818F-DF8B87926B08}" presName="space" presStyleCnt="0"/>
      <dgm:spPr/>
    </dgm:pt>
    <dgm:pt modelId="{7C4E0085-462D-4D86-83EA-50968DE60FBC}" type="pres">
      <dgm:prSet presAssocID="{C0FCE1BF-2F6A-470F-818F-DF8B87926B08}" presName="rect1" presStyleLbl="alignAcc1" presStyleIdx="0" presStyleCnt="3"/>
      <dgm:spPr/>
    </dgm:pt>
    <dgm:pt modelId="{3B0EDED8-C459-4836-9068-BFD0DE2F1B63}" type="pres">
      <dgm:prSet presAssocID="{3ADA7D9F-16CB-42E3-824A-4F1BE4DF5BC9}" presName="vertSpace2" presStyleLbl="node1" presStyleIdx="0" presStyleCnt="3"/>
      <dgm:spPr/>
    </dgm:pt>
    <dgm:pt modelId="{9264B252-FF98-4596-9D03-BA7BD3624E81}" type="pres">
      <dgm:prSet presAssocID="{3ADA7D9F-16CB-42E3-824A-4F1BE4DF5BC9}" presName="circle2" presStyleLbl="node1" presStyleIdx="1" presStyleCnt="3"/>
      <dgm:spPr/>
    </dgm:pt>
    <dgm:pt modelId="{4A29CB3D-2864-40F3-B9A4-793738E7BD12}" type="pres">
      <dgm:prSet presAssocID="{3ADA7D9F-16CB-42E3-824A-4F1BE4DF5BC9}" presName="rect2" presStyleLbl="alignAcc1" presStyleIdx="1" presStyleCnt="3"/>
      <dgm:spPr/>
    </dgm:pt>
    <dgm:pt modelId="{A16FC9FC-7CCD-48DE-8BCE-F25CD7FC5CEB}" type="pres">
      <dgm:prSet presAssocID="{FC905479-555C-4B6D-B8CB-AACE6D0F026F}" presName="vertSpace3" presStyleLbl="node1" presStyleIdx="1" presStyleCnt="3"/>
      <dgm:spPr/>
    </dgm:pt>
    <dgm:pt modelId="{6535A684-9961-4704-AF84-8C4BA2310E87}" type="pres">
      <dgm:prSet presAssocID="{FC905479-555C-4B6D-B8CB-AACE6D0F026F}" presName="circle3" presStyleLbl="node1" presStyleIdx="2" presStyleCnt="3"/>
      <dgm:spPr/>
    </dgm:pt>
    <dgm:pt modelId="{AD251D6D-B9A5-45FA-A6AE-023A964E5282}" type="pres">
      <dgm:prSet presAssocID="{FC905479-555C-4B6D-B8CB-AACE6D0F026F}" presName="rect3" presStyleLbl="alignAcc1" presStyleIdx="2" presStyleCnt="3"/>
      <dgm:spPr/>
    </dgm:pt>
    <dgm:pt modelId="{06AD0FE9-F255-48F8-929B-BE65210AAB1E}" type="pres">
      <dgm:prSet presAssocID="{C0FCE1BF-2F6A-470F-818F-DF8B87926B08}" presName="rect1ParTxNoCh" presStyleLbl="alignAcc1" presStyleIdx="2" presStyleCnt="3">
        <dgm:presLayoutVars>
          <dgm:chMax val="1"/>
          <dgm:bulletEnabled val="1"/>
        </dgm:presLayoutVars>
      </dgm:prSet>
      <dgm:spPr/>
    </dgm:pt>
    <dgm:pt modelId="{AB72C4E3-3AA8-4C2B-81A5-D89C928C3D56}" type="pres">
      <dgm:prSet presAssocID="{3ADA7D9F-16CB-42E3-824A-4F1BE4DF5BC9}" presName="rect2ParTxNoCh" presStyleLbl="alignAcc1" presStyleIdx="2" presStyleCnt="3">
        <dgm:presLayoutVars>
          <dgm:chMax val="1"/>
          <dgm:bulletEnabled val="1"/>
        </dgm:presLayoutVars>
      </dgm:prSet>
      <dgm:spPr/>
    </dgm:pt>
    <dgm:pt modelId="{9C85D3FE-CD59-4D33-A73C-DCD83D5F32E8}" type="pres">
      <dgm:prSet presAssocID="{FC905479-555C-4B6D-B8CB-AACE6D0F026F}" presName="rect3ParTxNoCh" presStyleLbl="alignAcc1" presStyleIdx="2" presStyleCnt="3">
        <dgm:presLayoutVars>
          <dgm:chMax val="1"/>
          <dgm:bulletEnabled val="1"/>
        </dgm:presLayoutVars>
      </dgm:prSet>
      <dgm:spPr/>
    </dgm:pt>
  </dgm:ptLst>
  <dgm:cxnLst>
    <dgm:cxn modelId="{B081C60A-24CF-400C-A5E3-44FC33A2D58F}" type="presOf" srcId="{FC905479-555C-4B6D-B8CB-AACE6D0F026F}" destId="{AD251D6D-B9A5-45FA-A6AE-023A964E5282}" srcOrd="0" destOrd="0" presId="urn:microsoft.com/office/officeart/2005/8/layout/target3"/>
    <dgm:cxn modelId="{EBA7905D-FE18-4232-9BAB-8457DEB77CD2}" type="presOf" srcId="{E16A3CD3-F2E6-4C75-A6CE-64AE32568BEE}" destId="{490B3265-7BD0-4AA1-AD4D-10BC4EC492AB}" srcOrd="0" destOrd="0" presId="urn:microsoft.com/office/officeart/2005/8/layout/target3"/>
    <dgm:cxn modelId="{A0EE3253-8D84-46F1-BC26-15B11C44CD75}" type="presOf" srcId="{3ADA7D9F-16CB-42E3-824A-4F1BE4DF5BC9}" destId="{AB72C4E3-3AA8-4C2B-81A5-D89C928C3D56}" srcOrd="1" destOrd="0" presId="urn:microsoft.com/office/officeart/2005/8/layout/target3"/>
    <dgm:cxn modelId="{B5AE8D76-D8C3-4DB8-9354-DA1D771AB143}" srcId="{E16A3CD3-F2E6-4C75-A6CE-64AE32568BEE}" destId="{FC905479-555C-4B6D-B8CB-AACE6D0F026F}" srcOrd="2" destOrd="0" parTransId="{7821D771-7513-4EDE-A83A-9E7A8460DCC1}" sibTransId="{0080836E-CE68-4BC1-B2D6-466966F9BB81}"/>
    <dgm:cxn modelId="{9071658C-88F6-4AA8-8C0D-7738CA089EC8}" srcId="{E16A3CD3-F2E6-4C75-A6CE-64AE32568BEE}" destId="{3ADA7D9F-16CB-42E3-824A-4F1BE4DF5BC9}" srcOrd="1" destOrd="0" parTransId="{BC1CA7C0-0066-471C-A665-5648B9F41B7A}" sibTransId="{8D2B3A15-2AF7-4C97-BC42-7F0BE50D6774}"/>
    <dgm:cxn modelId="{282C0A95-00C0-4ECE-9CE7-5B1427BEA857}" type="presOf" srcId="{C0FCE1BF-2F6A-470F-818F-DF8B87926B08}" destId="{7C4E0085-462D-4D86-83EA-50968DE60FBC}" srcOrd="0" destOrd="0" presId="urn:microsoft.com/office/officeart/2005/8/layout/target3"/>
    <dgm:cxn modelId="{C58EE89F-02F6-4714-8275-C89D7ABEFDC0}" srcId="{E16A3CD3-F2E6-4C75-A6CE-64AE32568BEE}" destId="{C0FCE1BF-2F6A-470F-818F-DF8B87926B08}" srcOrd="0" destOrd="0" parTransId="{0A3CD0A1-FC16-4ADA-95BB-64DB15CBD2C8}" sibTransId="{5913AF22-3FE1-40A3-BE91-3944E2B9E52A}"/>
    <dgm:cxn modelId="{184D8DE8-2380-4B5F-AE3B-02B8A0A2D268}" type="presOf" srcId="{C0FCE1BF-2F6A-470F-818F-DF8B87926B08}" destId="{06AD0FE9-F255-48F8-929B-BE65210AAB1E}" srcOrd="1" destOrd="0" presId="urn:microsoft.com/office/officeart/2005/8/layout/target3"/>
    <dgm:cxn modelId="{F40A83ED-36F5-4A50-A7B3-E413514FBD62}" type="presOf" srcId="{3ADA7D9F-16CB-42E3-824A-4F1BE4DF5BC9}" destId="{4A29CB3D-2864-40F3-B9A4-793738E7BD12}" srcOrd="0" destOrd="0" presId="urn:microsoft.com/office/officeart/2005/8/layout/target3"/>
    <dgm:cxn modelId="{959AA3EE-E0F6-40ED-9113-90644598D569}" type="presOf" srcId="{FC905479-555C-4B6D-B8CB-AACE6D0F026F}" destId="{9C85D3FE-CD59-4D33-A73C-DCD83D5F32E8}" srcOrd="1" destOrd="0" presId="urn:microsoft.com/office/officeart/2005/8/layout/target3"/>
    <dgm:cxn modelId="{F18178A3-AE6F-4DBC-9F2F-483353D70E74}" type="presParOf" srcId="{490B3265-7BD0-4AA1-AD4D-10BC4EC492AB}" destId="{8AC0B41F-0AFC-489E-BFA6-22DAEFCC4647}" srcOrd="0" destOrd="0" presId="urn:microsoft.com/office/officeart/2005/8/layout/target3"/>
    <dgm:cxn modelId="{149AC8AA-8572-4B9D-AE5C-9477D1D3AF69}" type="presParOf" srcId="{490B3265-7BD0-4AA1-AD4D-10BC4EC492AB}" destId="{AEFDF0E9-F445-4C67-88F4-5D8277F9FD41}" srcOrd="1" destOrd="0" presId="urn:microsoft.com/office/officeart/2005/8/layout/target3"/>
    <dgm:cxn modelId="{6D8CAF24-86C2-4939-8B68-919115E7A76F}" type="presParOf" srcId="{490B3265-7BD0-4AA1-AD4D-10BC4EC492AB}" destId="{7C4E0085-462D-4D86-83EA-50968DE60FBC}" srcOrd="2" destOrd="0" presId="urn:microsoft.com/office/officeart/2005/8/layout/target3"/>
    <dgm:cxn modelId="{736C200E-E8FB-4094-B7CF-56C9050C4D21}" type="presParOf" srcId="{490B3265-7BD0-4AA1-AD4D-10BC4EC492AB}" destId="{3B0EDED8-C459-4836-9068-BFD0DE2F1B63}" srcOrd="3" destOrd="0" presId="urn:microsoft.com/office/officeart/2005/8/layout/target3"/>
    <dgm:cxn modelId="{70196514-48FF-45E4-83AC-46D40ED9D531}" type="presParOf" srcId="{490B3265-7BD0-4AA1-AD4D-10BC4EC492AB}" destId="{9264B252-FF98-4596-9D03-BA7BD3624E81}" srcOrd="4" destOrd="0" presId="urn:microsoft.com/office/officeart/2005/8/layout/target3"/>
    <dgm:cxn modelId="{9FEEAE52-F9C0-4BFF-B018-89C7AC8EC47E}" type="presParOf" srcId="{490B3265-7BD0-4AA1-AD4D-10BC4EC492AB}" destId="{4A29CB3D-2864-40F3-B9A4-793738E7BD12}" srcOrd="5" destOrd="0" presId="urn:microsoft.com/office/officeart/2005/8/layout/target3"/>
    <dgm:cxn modelId="{D9BC20C1-F0B7-40C1-B987-367FF5E1859A}" type="presParOf" srcId="{490B3265-7BD0-4AA1-AD4D-10BC4EC492AB}" destId="{A16FC9FC-7CCD-48DE-8BCE-F25CD7FC5CEB}" srcOrd="6" destOrd="0" presId="urn:microsoft.com/office/officeart/2005/8/layout/target3"/>
    <dgm:cxn modelId="{C6DCC6D7-3564-4439-9AB9-3D6EA63C942A}" type="presParOf" srcId="{490B3265-7BD0-4AA1-AD4D-10BC4EC492AB}" destId="{6535A684-9961-4704-AF84-8C4BA2310E87}" srcOrd="7" destOrd="0" presId="urn:microsoft.com/office/officeart/2005/8/layout/target3"/>
    <dgm:cxn modelId="{B80D2D04-A8D6-4AE0-91E6-D1AD580ED360}" type="presParOf" srcId="{490B3265-7BD0-4AA1-AD4D-10BC4EC492AB}" destId="{AD251D6D-B9A5-45FA-A6AE-023A964E5282}" srcOrd="8" destOrd="0" presId="urn:microsoft.com/office/officeart/2005/8/layout/target3"/>
    <dgm:cxn modelId="{3B48DE7C-8A80-43F1-8289-0DA780C90EC4}" type="presParOf" srcId="{490B3265-7BD0-4AA1-AD4D-10BC4EC492AB}" destId="{06AD0FE9-F255-48F8-929B-BE65210AAB1E}" srcOrd="9" destOrd="0" presId="urn:microsoft.com/office/officeart/2005/8/layout/target3"/>
    <dgm:cxn modelId="{BDDDD8F3-E77D-4426-8C3D-BF5EECFD2907}" type="presParOf" srcId="{490B3265-7BD0-4AA1-AD4D-10BC4EC492AB}" destId="{AB72C4E3-3AA8-4C2B-81A5-D89C928C3D56}" srcOrd="10" destOrd="0" presId="urn:microsoft.com/office/officeart/2005/8/layout/target3"/>
    <dgm:cxn modelId="{F2E5CA0B-359A-489E-955F-0052C90CD106}" type="presParOf" srcId="{490B3265-7BD0-4AA1-AD4D-10BC4EC492AB}" destId="{9C85D3FE-CD59-4D33-A73C-DCD83D5F32E8}"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78241-AAA0-4E35-98E6-A067D373C1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57DB0D3-013B-4AEB-AC09-B9908C7A4416}">
      <dgm:prSet custT="1"/>
      <dgm:spPr/>
      <dgm:t>
        <a:bodyPr/>
        <a:lstStyle/>
        <a:p>
          <a:r>
            <a:rPr lang="en-GB" sz="2000" dirty="0"/>
            <a:t>27 European countries - 78% had plans </a:t>
          </a:r>
          <a:endParaRPr lang="en-US" sz="2000" dirty="0"/>
        </a:p>
      </dgm:t>
    </dgm:pt>
    <dgm:pt modelId="{B9DE689E-DED2-4665-BA81-0CB59DFBC209}" type="parTrans" cxnId="{BB9CCF57-A13C-4D2B-8823-6750E5AE568B}">
      <dgm:prSet/>
      <dgm:spPr/>
      <dgm:t>
        <a:bodyPr/>
        <a:lstStyle/>
        <a:p>
          <a:endParaRPr lang="en-US"/>
        </a:p>
      </dgm:t>
    </dgm:pt>
    <dgm:pt modelId="{2F352667-398D-4AE1-8CAD-602BC5603653}" type="sibTrans" cxnId="{BB9CCF57-A13C-4D2B-8823-6750E5AE568B}">
      <dgm:prSet/>
      <dgm:spPr/>
      <dgm:t>
        <a:bodyPr/>
        <a:lstStyle/>
        <a:p>
          <a:endParaRPr lang="en-US"/>
        </a:p>
      </dgm:t>
    </dgm:pt>
    <dgm:pt modelId="{29198EBF-F4EF-4DC6-9AF5-5E7B85764C3E}">
      <dgm:prSet custT="1"/>
      <dgm:spPr/>
      <dgm:t>
        <a:bodyPr/>
        <a:lstStyle/>
        <a:p>
          <a:r>
            <a:rPr lang="en-GB" sz="2000" dirty="0"/>
            <a:t>Five key risk scenarios (60 % of countries): </a:t>
          </a:r>
          <a:endParaRPr lang="en-US" sz="2000" dirty="0"/>
        </a:p>
      </dgm:t>
    </dgm:pt>
    <dgm:pt modelId="{52D1AB6E-F291-4E28-8D82-1914A30BB5E7}" type="parTrans" cxnId="{6FC6FE54-927B-4671-84CD-B649F30399F4}">
      <dgm:prSet/>
      <dgm:spPr/>
      <dgm:t>
        <a:bodyPr/>
        <a:lstStyle/>
        <a:p>
          <a:endParaRPr lang="en-US"/>
        </a:p>
      </dgm:t>
    </dgm:pt>
    <dgm:pt modelId="{625FFE63-A899-4A0D-8B72-720BE3159095}" type="sibTrans" cxnId="{6FC6FE54-927B-4671-84CD-B649F30399F4}">
      <dgm:prSet/>
      <dgm:spPr/>
      <dgm:t>
        <a:bodyPr/>
        <a:lstStyle/>
        <a:p>
          <a:endParaRPr lang="en-US"/>
        </a:p>
      </dgm:t>
    </dgm:pt>
    <dgm:pt modelId="{1D039212-A051-4852-845F-D65AC745C63A}">
      <dgm:prSet custT="1"/>
      <dgm:spPr/>
      <dgm:t>
        <a:bodyPr/>
        <a:lstStyle/>
        <a:p>
          <a:r>
            <a:rPr lang="en-GB" sz="2000" dirty="0"/>
            <a:t>Interruptions in the supply and critical service (70 %)</a:t>
          </a:r>
          <a:endParaRPr lang="en-US" sz="2000" dirty="0"/>
        </a:p>
      </dgm:t>
    </dgm:pt>
    <dgm:pt modelId="{E4FD45E8-45C0-47F8-8D77-877B7521F117}" type="parTrans" cxnId="{2392B9A8-54DB-4C7D-A8AD-D2B4846BE566}">
      <dgm:prSet/>
      <dgm:spPr/>
      <dgm:t>
        <a:bodyPr/>
        <a:lstStyle/>
        <a:p>
          <a:endParaRPr lang="en-US"/>
        </a:p>
      </dgm:t>
    </dgm:pt>
    <dgm:pt modelId="{4162561E-E8ED-4640-A75E-6657AC5BD529}" type="sibTrans" cxnId="{2392B9A8-54DB-4C7D-A8AD-D2B4846BE566}">
      <dgm:prSet/>
      <dgm:spPr/>
      <dgm:t>
        <a:bodyPr/>
        <a:lstStyle/>
        <a:p>
          <a:endParaRPr lang="en-US"/>
        </a:p>
      </dgm:t>
    </dgm:pt>
    <dgm:pt modelId="{8B0DFC03-D7EA-4F6D-86D2-E9B1DC5A2A10}">
      <dgm:prSet custT="1"/>
      <dgm:spPr/>
      <dgm:t>
        <a:bodyPr/>
        <a:lstStyle/>
        <a:p>
          <a:r>
            <a:rPr lang="en-GB" sz="2000" dirty="0"/>
            <a:t>Epidemics/pandemics (70 %)</a:t>
          </a:r>
          <a:endParaRPr lang="en-US" sz="2000" dirty="0"/>
        </a:p>
      </dgm:t>
    </dgm:pt>
    <dgm:pt modelId="{A550D894-0A26-48DF-A963-01BF0D27699A}" type="parTrans" cxnId="{F0E88E96-ECA8-42DE-AA85-C55C1E43D624}">
      <dgm:prSet/>
      <dgm:spPr/>
      <dgm:t>
        <a:bodyPr/>
        <a:lstStyle/>
        <a:p>
          <a:endParaRPr lang="en-US"/>
        </a:p>
      </dgm:t>
    </dgm:pt>
    <dgm:pt modelId="{65E63174-FDA6-4061-982B-5550CB1B1763}" type="sibTrans" cxnId="{F0E88E96-ECA8-42DE-AA85-C55C1E43D624}">
      <dgm:prSet/>
      <dgm:spPr/>
      <dgm:t>
        <a:bodyPr/>
        <a:lstStyle/>
        <a:p>
          <a:endParaRPr lang="en-US"/>
        </a:p>
      </dgm:t>
    </dgm:pt>
    <dgm:pt modelId="{F65E27E1-543C-4FBA-A423-FD93CDC106CB}">
      <dgm:prSet custT="1"/>
      <dgm:spPr/>
      <dgm:t>
        <a:bodyPr/>
        <a:lstStyle/>
        <a:p>
          <a:r>
            <a:rPr lang="en-GB" sz="2000" dirty="0"/>
            <a:t>Disruption or damage to premises or facilities (63%)</a:t>
          </a:r>
          <a:endParaRPr lang="en-US" sz="2000" dirty="0"/>
        </a:p>
      </dgm:t>
    </dgm:pt>
    <dgm:pt modelId="{B967E3FB-5216-4C01-8059-5B502AF59D64}" type="parTrans" cxnId="{4583BBC5-BCB9-409B-8F6D-618168A7C560}">
      <dgm:prSet/>
      <dgm:spPr/>
      <dgm:t>
        <a:bodyPr/>
        <a:lstStyle/>
        <a:p>
          <a:endParaRPr lang="en-US"/>
        </a:p>
      </dgm:t>
    </dgm:pt>
    <dgm:pt modelId="{BBAC6900-B594-49E7-9D54-8BB1852F7185}" type="sibTrans" cxnId="{4583BBC5-BCB9-409B-8F6D-618168A7C560}">
      <dgm:prSet/>
      <dgm:spPr/>
      <dgm:t>
        <a:bodyPr/>
        <a:lstStyle/>
        <a:p>
          <a:endParaRPr lang="en-US"/>
        </a:p>
      </dgm:t>
    </dgm:pt>
    <dgm:pt modelId="{070BA77D-1339-4BF0-A3FA-3A1D0090ADDB}">
      <dgm:prSet custT="1"/>
      <dgm:spPr/>
      <dgm:t>
        <a:bodyPr/>
        <a:lstStyle/>
        <a:p>
          <a:r>
            <a:rPr lang="en-GB" sz="2000" dirty="0"/>
            <a:t>Adverse weather conditions (63%)</a:t>
          </a:r>
          <a:endParaRPr lang="en-US" sz="2000" dirty="0"/>
        </a:p>
      </dgm:t>
    </dgm:pt>
    <dgm:pt modelId="{06DA91BC-08EB-4D7B-BBF4-093884347BFC}" type="parTrans" cxnId="{F5C5BA2F-2856-453F-97B3-FF4E92A03BB5}">
      <dgm:prSet/>
      <dgm:spPr/>
      <dgm:t>
        <a:bodyPr/>
        <a:lstStyle/>
        <a:p>
          <a:endParaRPr lang="en-US"/>
        </a:p>
      </dgm:t>
    </dgm:pt>
    <dgm:pt modelId="{77986D93-6E20-4788-B25E-73BAD6E21D48}" type="sibTrans" cxnId="{F5C5BA2F-2856-453F-97B3-FF4E92A03BB5}">
      <dgm:prSet/>
      <dgm:spPr/>
      <dgm:t>
        <a:bodyPr/>
        <a:lstStyle/>
        <a:p>
          <a:endParaRPr lang="en-US"/>
        </a:p>
      </dgm:t>
    </dgm:pt>
    <dgm:pt modelId="{BFF63E91-64AB-4E96-80C9-4C8FFD3E1A52}">
      <dgm:prSet custT="1"/>
      <dgm:spPr/>
      <dgm:t>
        <a:bodyPr/>
        <a:lstStyle/>
        <a:p>
          <a:r>
            <a:rPr lang="en-GB" sz="2000" dirty="0"/>
            <a:t>Terrorist attacks (63 %) </a:t>
          </a:r>
          <a:endParaRPr lang="en-US" sz="2000" dirty="0"/>
        </a:p>
      </dgm:t>
    </dgm:pt>
    <dgm:pt modelId="{CCBCD4C1-E00D-4D4E-A7FC-D3381E1A3681}" type="parTrans" cxnId="{EA4345B8-4CAC-40AE-BED7-01EA9FC3E134}">
      <dgm:prSet/>
      <dgm:spPr/>
      <dgm:t>
        <a:bodyPr/>
        <a:lstStyle/>
        <a:p>
          <a:endParaRPr lang="en-US"/>
        </a:p>
      </dgm:t>
    </dgm:pt>
    <dgm:pt modelId="{190D0D10-9A61-4722-88B6-E7B44E71389D}" type="sibTrans" cxnId="{EA4345B8-4CAC-40AE-BED7-01EA9FC3E134}">
      <dgm:prSet/>
      <dgm:spPr/>
      <dgm:t>
        <a:bodyPr/>
        <a:lstStyle/>
        <a:p>
          <a:endParaRPr lang="en-US"/>
        </a:p>
      </dgm:t>
    </dgm:pt>
    <dgm:pt modelId="{F142990B-2D5C-4460-BBA4-632520DAF290}">
      <dgm:prSet custT="1"/>
      <dgm:spPr/>
      <dgm:t>
        <a:bodyPr/>
        <a:lstStyle/>
        <a:p>
          <a:r>
            <a:rPr lang="en-US" sz="2000" dirty="0"/>
            <a:t>30% (8) Military blood operator function</a:t>
          </a:r>
        </a:p>
      </dgm:t>
    </dgm:pt>
    <dgm:pt modelId="{9DDEBFDD-06D8-4515-A4F8-543ED0318136}" type="parTrans" cxnId="{889A20DC-EC68-40F6-9ADB-E27AA1CB64E4}">
      <dgm:prSet/>
      <dgm:spPr/>
      <dgm:t>
        <a:bodyPr/>
        <a:lstStyle/>
        <a:p>
          <a:endParaRPr lang="en-GB"/>
        </a:p>
      </dgm:t>
    </dgm:pt>
    <dgm:pt modelId="{224EBE8F-094B-4DDC-807E-A0541F2FEA8A}" type="sibTrans" cxnId="{889A20DC-EC68-40F6-9ADB-E27AA1CB64E4}">
      <dgm:prSet/>
      <dgm:spPr/>
      <dgm:t>
        <a:bodyPr/>
        <a:lstStyle/>
        <a:p>
          <a:endParaRPr lang="en-GB"/>
        </a:p>
      </dgm:t>
    </dgm:pt>
    <dgm:pt modelId="{2C3EFF4B-AF8E-4ED5-9B24-C7AFDA69621A}">
      <dgm:prSet custT="1"/>
      <dgm:spPr/>
      <dgm:t>
        <a:bodyPr/>
        <a:lstStyle/>
        <a:p>
          <a:r>
            <a:rPr lang="en-US" sz="2000" dirty="0"/>
            <a:t>Armed forces are involved in 41% countries</a:t>
          </a:r>
        </a:p>
      </dgm:t>
    </dgm:pt>
    <dgm:pt modelId="{E0A92CE4-430A-4B85-8050-A834DD71F3C5}" type="parTrans" cxnId="{AE9A545F-498C-4CE7-A509-D4CB0C9971C3}">
      <dgm:prSet/>
      <dgm:spPr/>
    </dgm:pt>
    <dgm:pt modelId="{53DF500B-A82E-4492-8904-7A119FCD5E96}" type="sibTrans" cxnId="{AE9A545F-498C-4CE7-A509-D4CB0C9971C3}">
      <dgm:prSet/>
      <dgm:spPr/>
    </dgm:pt>
    <dgm:pt modelId="{F16E0BB9-CD16-4C06-A64D-0987632EFB12}" type="pres">
      <dgm:prSet presAssocID="{64378241-AAA0-4E35-98E6-A067D373C15A}" presName="linear" presStyleCnt="0">
        <dgm:presLayoutVars>
          <dgm:dir/>
          <dgm:animLvl val="lvl"/>
          <dgm:resizeHandles val="exact"/>
        </dgm:presLayoutVars>
      </dgm:prSet>
      <dgm:spPr/>
    </dgm:pt>
    <dgm:pt modelId="{C01AC363-C94F-479F-95A4-654C110A3B27}" type="pres">
      <dgm:prSet presAssocID="{F57DB0D3-013B-4AEB-AC09-B9908C7A4416}" presName="parentLin" presStyleCnt="0"/>
      <dgm:spPr/>
    </dgm:pt>
    <dgm:pt modelId="{5C3891B3-D37E-4370-94B2-630B96EABC9D}" type="pres">
      <dgm:prSet presAssocID="{F57DB0D3-013B-4AEB-AC09-B9908C7A4416}" presName="parentLeftMargin" presStyleLbl="node1" presStyleIdx="0" presStyleCnt="2"/>
      <dgm:spPr/>
    </dgm:pt>
    <dgm:pt modelId="{58F3C2F6-08C5-43A5-9E1A-98125341A887}" type="pres">
      <dgm:prSet presAssocID="{F57DB0D3-013B-4AEB-AC09-B9908C7A4416}" presName="parentText" presStyleLbl="node1" presStyleIdx="0" presStyleCnt="2" custScaleX="111184">
        <dgm:presLayoutVars>
          <dgm:chMax val="0"/>
          <dgm:bulletEnabled val="1"/>
        </dgm:presLayoutVars>
      </dgm:prSet>
      <dgm:spPr/>
    </dgm:pt>
    <dgm:pt modelId="{C4FB3496-AD63-45F6-B6AC-F34DD0BC1EB5}" type="pres">
      <dgm:prSet presAssocID="{F57DB0D3-013B-4AEB-AC09-B9908C7A4416}" presName="negativeSpace" presStyleCnt="0"/>
      <dgm:spPr/>
    </dgm:pt>
    <dgm:pt modelId="{83103610-4140-4B2D-8DCB-080911E79686}" type="pres">
      <dgm:prSet presAssocID="{F57DB0D3-013B-4AEB-AC09-B9908C7A4416}" presName="childText" presStyleLbl="conFgAcc1" presStyleIdx="0" presStyleCnt="2">
        <dgm:presLayoutVars>
          <dgm:bulletEnabled val="1"/>
        </dgm:presLayoutVars>
      </dgm:prSet>
      <dgm:spPr/>
    </dgm:pt>
    <dgm:pt modelId="{0C28D072-A507-4712-9495-5A263910378F}" type="pres">
      <dgm:prSet presAssocID="{2F352667-398D-4AE1-8CAD-602BC5603653}" presName="spaceBetweenRectangles" presStyleCnt="0"/>
      <dgm:spPr/>
    </dgm:pt>
    <dgm:pt modelId="{041D7FEA-3955-4001-B7E1-7DE7E79AE7AC}" type="pres">
      <dgm:prSet presAssocID="{29198EBF-F4EF-4DC6-9AF5-5E7B85764C3E}" presName="parentLin" presStyleCnt="0"/>
      <dgm:spPr/>
    </dgm:pt>
    <dgm:pt modelId="{D560CBD6-D110-4974-AA67-C068AF220887}" type="pres">
      <dgm:prSet presAssocID="{29198EBF-F4EF-4DC6-9AF5-5E7B85764C3E}" presName="parentLeftMargin" presStyleLbl="node1" presStyleIdx="0" presStyleCnt="2"/>
      <dgm:spPr/>
    </dgm:pt>
    <dgm:pt modelId="{4F92D8D4-7D9C-48AB-AF4B-243BEA4A664F}" type="pres">
      <dgm:prSet presAssocID="{29198EBF-F4EF-4DC6-9AF5-5E7B85764C3E}" presName="parentText" presStyleLbl="node1" presStyleIdx="1" presStyleCnt="2" custScaleX="117746">
        <dgm:presLayoutVars>
          <dgm:chMax val="0"/>
          <dgm:bulletEnabled val="1"/>
        </dgm:presLayoutVars>
      </dgm:prSet>
      <dgm:spPr/>
    </dgm:pt>
    <dgm:pt modelId="{7DE48E71-4780-4179-A088-5087AE7BA6B0}" type="pres">
      <dgm:prSet presAssocID="{29198EBF-F4EF-4DC6-9AF5-5E7B85764C3E}" presName="negativeSpace" presStyleCnt="0"/>
      <dgm:spPr/>
    </dgm:pt>
    <dgm:pt modelId="{FF2E2B19-518C-45A1-919A-A4445B41778D}" type="pres">
      <dgm:prSet presAssocID="{29198EBF-F4EF-4DC6-9AF5-5E7B85764C3E}" presName="childText" presStyleLbl="conFgAcc1" presStyleIdx="1" presStyleCnt="2" custLinFactNeighborX="-420" custLinFactNeighborY="-35962">
        <dgm:presLayoutVars>
          <dgm:bulletEnabled val="1"/>
        </dgm:presLayoutVars>
      </dgm:prSet>
      <dgm:spPr/>
    </dgm:pt>
  </dgm:ptLst>
  <dgm:cxnLst>
    <dgm:cxn modelId="{BEDB2302-5562-4272-82F7-DFADD40995A0}" type="presOf" srcId="{F57DB0D3-013B-4AEB-AC09-B9908C7A4416}" destId="{58F3C2F6-08C5-43A5-9E1A-98125341A887}" srcOrd="1" destOrd="0" presId="urn:microsoft.com/office/officeart/2005/8/layout/list1"/>
    <dgm:cxn modelId="{A38BD50A-AA53-4248-A410-B4B2C29B8D23}" type="presOf" srcId="{070BA77D-1339-4BF0-A3FA-3A1D0090ADDB}" destId="{FF2E2B19-518C-45A1-919A-A4445B41778D}" srcOrd="0" destOrd="3" presId="urn:microsoft.com/office/officeart/2005/8/layout/list1"/>
    <dgm:cxn modelId="{F5C5BA2F-2856-453F-97B3-FF4E92A03BB5}" srcId="{29198EBF-F4EF-4DC6-9AF5-5E7B85764C3E}" destId="{070BA77D-1339-4BF0-A3FA-3A1D0090ADDB}" srcOrd="3" destOrd="0" parTransId="{06DA91BC-08EB-4D7B-BBF4-093884347BFC}" sibTransId="{77986D93-6E20-4788-B25E-73BAD6E21D48}"/>
    <dgm:cxn modelId="{AE9A545F-498C-4CE7-A509-D4CB0C9971C3}" srcId="{F57DB0D3-013B-4AEB-AC09-B9908C7A4416}" destId="{2C3EFF4B-AF8E-4ED5-9B24-C7AFDA69621A}" srcOrd="1" destOrd="0" parTransId="{E0A92CE4-430A-4B85-8050-A834DD71F3C5}" sibTransId="{53DF500B-A82E-4492-8904-7A119FCD5E96}"/>
    <dgm:cxn modelId="{0D40A260-5368-4FBA-B41B-BAA5BB2BC6CE}" type="presOf" srcId="{BFF63E91-64AB-4E96-80C9-4C8FFD3E1A52}" destId="{FF2E2B19-518C-45A1-919A-A4445B41778D}" srcOrd="0" destOrd="4" presId="urn:microsoft.com/office/officeart/2005/8/layout/list1"/>
    <dgm:cxn modelId="{CD1FBF64-B15D-4211-8CC1-37D6665BEEC8}" type="presOf" srcId="{F57DB0D3-013B-4AEB-AC09-B9908C7A4416}" destId="{5C3891B3-D37E-4370-94B2-630B96EABC9D}" srcOrd="0" destOrd="0" presId="urn:microsoft.com/office/officeart/2005/8/layout/list1"/>
    <dgm:cxn modelId="{6391874E-FD7F-4DA6-B2B8-8E975F6C4F21}" type="presOf" srcId="{2C3EFF4B-AF8E-4ED5-9B24-C7AFDA69621A}" destId="{83103610-4140-4B2D-8DCB-080911E79686}" srcOrd="0" destOrd="1" presId="urn:microsoft.com/office/officeart/2005/8/layout/list1"/>
    <dgm:cxn modelId="{70BA4953-1DBF-4B2D-AC68-3997FB2D5935}" type="presOf" srcId="{29198EBF-F4EF-4DC6-9AF5-5E7B85764C3E}" destId="{4F92D8D4-7D9C-48AB-AF4B-243BEA4A664F}" srcOrd="1" destOrd="0" presId="urn:microsoft.com/office/officeart/2005/8/layout/list1"/>
    <dgm:cxn modelId="{6FC6FE54-927B-4671-84CD-B649F30399F4}" srcId="{64378241-AAA0-4E35-98E6-A067D373C15A}" destId="{29198EBF-F4EF-4DC6-9AF5-5E7B85764C3E}" srcOrd="1" destOrd="0" parTransId="{52D1AB6E-F291-4E28-8D82-1914A30BB5E7}" sibTransId="{625FFE63-A899-4A0D-8B72-720BE3159095}"/>
    <dgm:cxn modelId="{BB9CCF57-A13C-4D2B-8823-6750E5AE568B}" srcId="{64378241-AAA0-4E35-98E6-A067D373C15A}" destId="{F57DB0D3-013B-4AEB-AC09-B9908C7A4416}" srcOrd="0" destOrd="0" parTransId="{B9DE689E-DED2-4665-BA81-0CB59DFBC209}" sibTransId="{2F352667-398D-4AE1-8CAD-602BC5603653}"/>
    <dgm:cxn modelId="{83C8F67D-7245-4DAA-9E2D-E6FF71ABDE61}" type="presOf" srcId="{F65E27E1-543C-4FBA-A423-FD93CDC106CB}" destId="{FF2E2B19-518C-45A1-919A-A4445B41778D}" srcOrd="0" destOrd="2" presId="urn:microsoft.com/office/officeart/2005/8/layout/list1"/>
    <dgm:cxn modelId="{4DEE0B90-7BDC-4E1A-8D8E-49BFC627AFA3}" type="presOf" srcId="{8B0DFC03-D7EA-4F6D-86D2-E9B1DC5A2A10}" destId="{FF2E2B19-518C-45A1-919A-A4445B41778D}" srcOrd="0" destOrd="1" presId="urn:microsoft.com/office/officeart/2005/8/layout/list1"/>
    <dgm:cxn modelId="{F0E88E96-ECA8-42DE-AA85-C55C1E43D624}" srcId="{29198EBF-F4EF-4DC6-9AF5-5E7B85764C3E}" destId="{8B0DFC03-D7EA-4F6D-86D2-E9B1DC5A2A10}" srcOrd="1" destOrd="0" parTransId="{A550D894-0A26-48DF-A963-01BF0D27699A}" sibTransId="{65E63174-FDA6-4061-982B-5550CB1B1763}"/>
    <dgm:cxn modelId="{2392B9A8-54DB-4C7D-A8AD-D2B4846BE566}" srcId="{29198EBF-F4EF-4DC6-9AF5-5E7B85764C3E}" destId="{1D039212-A051-4852-845F-D65AC745C63A}" srcOrd="0" destOrd="0" parTransId="{E4FD45E8-45C0-47F8-8D77-877B7521F117}" sibTransId="{4162561E-E8ED-4640-A75E-6657AC5BD529}"/>
    <dgm:cxn modelId="{E48F23B7-633A-4BFC-BD78-6EF5DB327738}" type="presOf" srcId="{64378241-AAA0-4E35-98E6-A067D373C15A}" destId="{F16E0BB9-CD16-4C06-A64D-0987632EFB12}" srcOrd="0" destOrd="0" presId="urn:microsoft.com/office/officeart/2005/8/layout/list1"/>
    <dgm:cxn modelId="{EA4345B8-4CAC-40AE-BED7-01EA9FC3E134}" srcId="{29198EBF-F4EF-4DC6-9AF5-5E7B85764C3E}" destId="{BFF63E91-64AB-4E96-80C9-4C8FFD3E1A52}" srcOrd="4" destOrd="0" parTransId="{CCBCD4C1-E00D-4D4E-A7FC-D3381E1A3681}" sibTransId="{190D0D10-9A61-4722-88B6-E7B44E71389D}"/>
    <dgm:cxn modelId="{B66BF9C4-EB51-4ECA-8AAD-DD4680B75846}" type="presOf" srcId="{F142990B-2D5C-4460-BBA4-632520DAF290}" destId="{83103610-4140-4B2D-8DCB-080911E79686}" srcOrd="0" destOrd="0" presId="urn:microsoft.com/office/officeart/2005/8/layout/list1"/>
    <dgm:cxn modelId="{4583BBC5-BCB9-409B-8F6D-618168A7C560}" srcId="{29198EBF-F4EF-4DC6-9AF5-5E7B85764C3E}" destId="{F65E27E1-543C-4FBA-A423-FD93CDC106CB}" srcOrd="2" destOrd="0" parTransId="{B967E3FB-5216-4C01-8059-5B502AF59D64}" sibTransId="{BBAC6900-B594-49E7-9D54-8BB1852F7185}"/>
    <dgm:cxn modelId="{889A20DC-EC68-40F6-9ADB-E27AA1CB64E4}" srcId="{F57DB0D3-013B-4AEB-AC09-B9908C7A4416}" destId="{F142990B-2D5C-4460-BBA4-632520DAF290}" srcOrd="0" destOrd="0" parTransId="{9DDEBFDD-06D8-4515-A4F8-543ED0318136}" sibTransId="{224EBE8F-094B-4DDC-807E-A0541F2FEA8A}"/>
    <dgm:cxn modelId="{D73E77DF-5C18-4765-8AB6-AAFE18364FBB}" type="presOf" srcId="{1D039212-A051-4852-845F-D65AC745C63A}" destId="{FF2E2B19-518C-45A1-919A-A4445B41778D}" srcOrd="0" destOrd="0" presId="urn:microsoft.com/office/officeart/2005/8/layout/list1"/>
    <dgm:cxn modelId="{01B183F1-5E64-4721-99C7-F29593FCFAFA}" type="presOf" srcId="{29198EBF-F4EF-4DC6-9AF5-5E7B85764C3E}" destId="{D560CBD6-D110-4974-AA67-C068AF220887}" srcOrd="0" destOrd="0" presId="urn:microsoft.com/office/officeart/2005/8/layout/list1"/>
    <dgm:cxn modelId="{20133BE3-8B11-4E55-8338-6C23C36A87AF}" type="presParOf" srcId="{F16E0BB9-CD16-4C06-A64D-0987632EFB12}" destId="{C01AC363-C94F-479F-95A4-654C110A3B27}" srcOrd="0" destOrd="0" presId="urn:microsoft.com/office/officeart/2005/8/layout/list1"/>
    <dgm:cxn modelId="{DD274803-3871-4AFF-ACEA-60D0A058459B}" type="presParOf" srcId="{C01AC363-C94F-479F-95A4-654C110A3B27}" destId="{5C3891B3-D37E-4370-94B2-630B96EABC9D}" srcOrd="0" destOrd="0" presId="urn:microsoft.com/office/officeart/2005/8/layout/list1"/>
    <dgm:cxn modelId="{08750AC3-066F-4A82-A9EF-35A3853C356F}" type="presParOf" srcId="{C01AC363-C94F-479F-95A4-654C110A3B27}" destId="{58F3C2F6-08C5-43A5-9E1A-98125341A887}" srcOrd="1" destOrd="0" presId="urn:microsoft.com/office/officeart/2005/8/layout/list1"/>
    <dgm:cxn modelId="{D59C6669-88BE-464D-AA94-50147FFF480C}" type="presParOf" srcId="{F16E0BB9-CD16-4C06-A64D-0987632EFB12}" destId="{C4FB3496-AD63-45F6-B6AC-F34DD0BC1EB5}" srcOrd="1" destOrd="0" presId="urn:microsoft.com/office/officeart/2005/8/layout/list1"/>
    <dgm:cxn modelId="{3751D434-E5EA-45DE-9296-462456CC5FE3}" type="presParOf" srcId="{F16E0BB9-CD16-4C06-A64D-0987632EFB12}" destId="{83103610-4140-4B2D-8DCB-080911E79686}" srcOrd="2" destOrd="0" presId="urn:microsoft.com/office/officeart/2005/8/layout/list1"/>
    <dgm:cxn modelId="{85724797-ABEA-49F7-8F19-236E9486AB75}" type="presParOf" srcId="{F16E0BB9-CD16-4C06-A64D-0987632EFB12}" destId="{0C28D072-A507-4712-9495-5A263910378F}" srcOrd="3" destOrd="0" presId="urn:microsoft.com/office/officeart/2005/8/layout/list1"/>
    <dgm:cxn modelId="{0E0A1559-2C7B-4332-8336-9F2BA5A7E2E9}" type="presParOf" srcId="{F16E0BB9-CD16-4C06-A64D-0987632EFB12}" destId="{041D7FEA-3955-4001-B7E1-7DE7E79AE7AC}" srcOrd="4" destOrd="0" presId="urn:microsoft.com/office/officeart/2005/8/layout/list1"/>
    <dgm:cxn modelId="{62480138-F95D-4541-BCED-F1A3BE389B7F}" type="presParOf" srcId="{041D7FEA-3955-4001-B7E1-7DE7E79AE7AC}" destId="{D560CBD6-D110-4974-AA67-C068AF220887}" srcOrd="0" destOrd="0" presId="urn:microsoft.com/office/officeart/2005/8/layout/list1"/>
    <dgm:cxn modelId="{225B3E88-7520-4B46-9DA1-682A91C5800E}" type="presParOf" srcId="{041D7FEA-3955-4001-B7E1-7DE7E79AE7AC}" destId="{4F92D8D4-7D9C-48AB-AF4B-243BEA4A664F}" srcOrd="1" destOrd="0" presId="urn:microsoft.com/office/officeart/2005/8/layout/list1"/>
    <dgm:cxn modelId="{D2E059DF-D4F2-4E66-B5A5-A13B6B9334E2}" type="presParOf" srcId="{F16E0BB9-CD16-4C06-A64D-0987632EFB12}" destId="{7DE48E71-4780-4179-A088-5087AE7BA6B0}" srcOrd="5" destOrd="0" presId="urn:microsoft.com/office/officeart/2005/8/layout/list1"/>
    <dgm:cxn modelId="{71997343-3019-42A8-AA69-18D23FAEB2FC}" type="presParOf" srcId="{F16E0BB9-CD16-4C06-A64D-0987632EFB12}" destId="{FF2E2B19-518C-45A1-919A-A4445B41778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4EE453-B534-4BC5-A131-C6F682F0240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748B873-45AD-4817-8458-FCACA750751D}">
      <dgm:prSet/>
      <dgm:spPr/>
      <dgm:t>
        <a:bodyPr/>
        <a:lstStyle/>
        <a:p>
          <a:r>
            <a:rPr lang="en-GB" dirty="0"/>
            <a:t>Background </a:t>
          </a:r>
          <a:endParaRPr lang="en-US" dirty="0"/>
        </a:p>
      </dgm:t>
    </dgm:pt>
    <dgm:pt modelId="{F6392DB2-4459-483D-A0A9-FBA5DD404F22}" type="parTrans" cxnId="{DB2796E3-4ED0-4407-94B5-6E5239B1A2D0}">
      <dgm:prSet/>
      <dgm:spPr/>
      <dgm:t>
        <a:bodyPr/>
        <a:lstStyle/>
        <a:p>
          <a:endParaRPr lang="en-US"/>
        </a:p>
      </dgm:t>
    </dgm:pt>
    <dgm:pt modelId="{3B7FC6E2-6A57-498E-A1E4-B7BF7442E5EF}" type="sibTrans" cxnId="{DB2796E3-4ED0-4407-94B5-6E5239B1A2D0}">
      <dgm:prSet/>
      <dgm:spPr/>
      <dgm:t>
        <a:bodyPr/>
        <a:lstStyle/>
        <a:p>
          <a:endParaRPr lang="en-US"/>
        </a:p>
      </dgm:t>
    </dgm:pt>
    <dgm:pt modelId="{70A9B89B-51FF-4A68-A1FE-3642E4D8A331}">
      <dgm:prSet/>
      <dgm:spPr/>
      <dgm:t>
        <a:bodyPr/>
        <a:lstStyle/>
        <a:p>
          <a:r>
            <a:rPr lang="en-GB" dirty="0"/>
            <a:t>Risk assessment and gap analysis</a:t>
          </a:r>
          <a:endParaRPr lang="en-US" dirty="0"/>
        </a:p>
      </dgm:t>
    </dgm:pt>
    <dgm:pt modelId="{00A254EA-4746-41D1-A053-A80881C3C7F9}" type="parTrans" cxnId="{09DD7995-6E0D-4162-860D-C4EBE0E963DA}">
      <dgm:prSet/>
      <dgm:spPr/>
      <dgm:t>
        <a:bodyPr/>
        <a:lstStyle/>
        <a:p>
          <a:endParaRPr lang="en-US"/>
        </a:p>
      </dgm:t>
    </dgm:pt>
    <dgm:pt modelId="{24CD0EF5-D2E3-4825-A2C2-A9584BC274B7}" type="sibTrans" cxnId="{09DD7995-6E0D-4162-860D-C4EBE0E963DA}">
      <dgm:prSet/>
      <dgm:spPr/>
      <dgm:t>
        <a:bodyPr/>
        <a:lstStyle/>
        <a:p>
          <a:endParaRPr lang="en-US"/>
        </a:p>
      </dgm:t>
    </dgm:pt>
    <dgm:pt modelId="{31317884-1CEB-4DB6-BAB6-867FD1BA696D}">
      <dgm:prSet/>
      <dgm:spPr/>
      <dgm:t>
        <a:bodyPr/>
        <a:lstStyle/>
        <a:p>
          <a:r>
            <a:rPr lang="en-GB" dirty="0"/>
            <a:t>Emergency preparedness</a:t>
          </a:r>
          <a:endParaRPr lang="en-US" dirty="0"/>
        </a:p>
      </dgm:t>
    </dgm:pt>
    <dgm:pt modelId="{E258827E-06C6-436E-914D-CE34D7EEFB06}" type="parTrans" cxnId="{0A5DAFE0-CC3A-40E4-9053-6E62F3A514F6}">
      <dgm:prSet/>
      <dgm:spPr/>
      <dgm:t>
        <a:bodyPr/>
        <a:lstStyle/>
        <a:p>
          <a:endParaRPr lang="en-US"/>
        </a:p>
      </dgm:t>
    </dgm:pt>
    <dgm:pt modelId="{1FAC22FE-2F3B-4039-A630-2812CCA2E111}" type="sibTrans" cxnId="{0A5DAFE0-CC3A-40E4-9053-6E62F3A514F6}">
      <dgm:prSet/>
      <dgm:spPr/>
      <dgm:t>
        <a:bodyPr/>
        <a:lstStyle/>
        <a:p>
          <a:endParaRPr lang="en-US"/>
        </a:p>
      </dgm:t>
    </dgm:pt>
    <dgm:pt modelId="{01AFE072-8EAB-48CA-B375-7C0BE482113E}">
      <dgm:prSet/>
      <dgm:spPr/>
      <dgm:t>
        <a:bodyPr/>
        <a:lstStyle/>
        <a:p>
          <a:r>
            <a:rPr lang="en-GB" dirty="0"/>
            <a:t>Response and recovery</a:t>
          </a:r>
          <a:endParaRPr lang="en-US" dirty="0"/>
        </a:p>
      </dgm:t>
    </dgm:pt>
    <dgm:pt modelId="{528E94D9-4BE9-4E92-9AF6-EB9455ADFCB2}" type="parTrans" cxnId="{D56E6B57-7C25-4428-8120-7BE0839E6FFB}">
      <dgm:prSet/>
      <dgm:spPr/>
      <dgm:t>
        <a:bodyPr/>
        <a:lstStyle/>
        <a:p>
          <a:endParaRPr lang="en-US"/>
        </a:p>
      </dgm:t>
    </dgm:pt>
    <dgm:pt modelId="{C031F660-0DBE-4B63-9039-B01ACE006715}" type="sibTrans" cxnId="{D56E6B57-7C25-4428-8120-7BE0839E6FFB}">
      <dgm:prSet/>
      <dgm:spPr/>
      <dgm:t>
        <a:bodyPr/>
        <a:lstStyle/>
        <a:p>
          <a:endParaRPr lang="en-US"/>
        </a:p>
      </dgm:t>
    </dgm:pt>
    <dgm:pt modelId="{9C5F1B5D-0203-47E2-9FD8-C0ECE759E97C}">
      <dgm:prSet/>
      <dgm:spPr/>
      <dgm:t>
        <a:bodyPr/>
        <a:lstStyle/>
        <a:p>
          <a:r>
            <a:rPr lang="en-GB" dirty="0"/>
            <a:t>Recovery phase</a:t>
          </a:r>
          <a:endParaRPr lang="en-US" dirty="0"/>
        </a:p>
      </dgm:t>
    </dgm:pt>
    <dgm:pt modelId="{2CE8D330-5EE1-4C81-83BF-16AE1F719A64}" type="parTrans" cxnId="{18F3BCE6-81BD-4CA1-8E6E-DD13D89C0D8A}">
      <dgm:prSet/>
      <dgm:spPr/>
      <dgm:t>
        <a:bodyPr/>
        <a:lstStyle/>
        <a:p>
          <a:endParaRPr lang="en-US"/>
        </a:p>
      </dgm:t>
    </dgm:pt>
    <dgm:pt modelId="{733605DA-0F34-4FF3-8365-036E7CCAE386}" type="sibTrans" cxnId="{18F3BCE6-81BD-4CA1-8E6E-DD13D89C0D8A}">
      <dgm:prSet/>
      <dgm:spPr/>
      <dgm:t>
        <a:bodyPr/>
        <a:lstStyle/>
        <a:p>
          <a:endParaRPr lang="en-US"/>
        </a:p>
      </dgm:t>
    </dgm:pt>
    <dgm:pt modelId="{2154BBF2-D3C5-4B22-AC55-7A893E5E9E81}">
      <dgm:prSet/>
      <dgm:spPr/>
      <dgm:t>
        <a:bodyPr/>
        <a:lstStyle/>
        <a:p>
          <a:r>
            <a:rPr lang="en-GB" dirty="0"/>
            <a:t>Co-ordinated recovery</a:t>
          </a:r>
          <a:endParaRPr lang="en-US" dirty="0"/>
        </a:p>
      </dgm:t>
    </dgm:pt>
    <dgm:pt modelId="{B009892E-524A-474E-9757-BE8DDA61B53D}" type="parTrans" cxnId="{BD31F919-147F-46F9-BA2D-3600E2F8B34F}">
      <dgm:prSet/>
      <dgm:spPr/>
      <dgm:t>
        <a:bodyPr/>
        <a:lstStyle/>
        <a:p>
          <a:endParaRPr lang="en-US"/>
        </a:p>
      </dgm:t>
    </dgm:pt>
    <dgm:pt modelId="{9CA66EFC-2934-4371-8939-402E8F733D14}" type="sibTrans" cxnId="{BD31F919-147F-46F9-BA2D-3600E2F8B34F}">
      <dgm:prSet/>
      <dgm:spPr/>
      <dgm:t>
        <a:bodyPr/>
        <a:lstStyle/>
        <a:p>
          <a:endParaRPr lang="en-US"/>
        </a:p>
      </dgm:t>
    </dgm:pt>
    <dgm:pt modelId="{BB06F829-4277-47FE-9514-6309F48C065C}">
      <dgm:prSet/>
      <dgm:spPr/>
      <dgm:t>
        <a:bodyPr/>
        <a:lstStyle/>
        <a:p>
          <a:r>
            <a:rPr lang="en-GB" dirty="0"/>
            <a:t>Supporting staff</a:t>
          </a:r>
          <a:endParaRPr lang="en-US" dirty="0"/>
        </a:p>
      </dgm:t>
    </dgm:pt>
    <dgm:pt modelId="{A927E027-9629-4843-B1D7-9C0D6C115329}" type="parTrans" cxnId="{7D0D053C-43DC-430B-8E36-E2FA60097FCD}">
      <dgm:prSet/>
      <dgm:spPr/>
      <dgm:t>
        <a:bodyPr/>
        <a:lstStyle/>
        <a:p>
          <a:endParaRPr lang="en-US"/>
        </a:p>
      </dgm:t>
    </dgm:pt>
    <dgm:pt modelId="{8A6EF01E-781C-4619-B25A-B0ABDA10BF54}" type="sibTrans" cxnId="{7D0D053C-43DC-430B-8E36-E2FA60097FCD}">
      <dgm:prSet/>
      <dgm:spPr/>
      <dgm:t>
        <a:bodyPr/>
        <a:lstStyle/>
        <a:p>
          <a:endParaRPr lang="en-US"/>
        </a:p>
      </dgm:t>
    </dgm:pt>
    <dgm:pt modelId="{1E3E39D5-2E55-474E-BDD5-3B97C20F797C}">
      <dgm:prSet/>
      <dgm:spPr/>
      <dgm:t>
        <a:bodyPr/>
        <a:lstStyle/>
        <a:p>
          <a:r>
            <a:rPr lang="en-GB" dirty="0"/>
            <a:t>Lessons identified</a:t>
          </a:r>
          <a:endParaRPr lang="en-US" dirty="0"/>
        </a:p>
      </dgm:t>
    </dgm:pt>
    <dgm:pt modelId="{6C613FC9-AAAE-4AF0-B9D2-080103BBB041}" type="parTrans" cxnId="{B605EEAC-4B1A-4E2A-BAC9-C4746DF8B1A2}">
      <dgm:prSet/>
      <dgm:spPr/>
      <dgm:t>
        <a:bodyPr/>
        <a:lstStyle/>
        <a:p>
          <a:endParaRPr lang="en-US"/>
        </a:p>
      </dgm:t>
    </dgm:pt>
    <dgm:pt modelId="{A2A587F7-A379-4CEB-96B3-7D7B832D88CA}" type="sibTrans" cxnId="{B605EEAC-4B1A-4E2A-BAC9-C4746DF8B1A2}">
      <dgm:prSet/>
      <dgm:spPr/>
      <dgm:t>
        <a:bodyPr/>
        <a:lstStyle/>
        <a:p>
          <a:endParaRPr lang="en-US"/>
        </a:p>
      </dgm:t>
    </dgm:pt>
    <dgm:pt modelId="{8CB5CC49-3994-4DF5-9FBC-BB0B7A7E99C7}" type="pres">
      <dgm:prSet presAssocID="{5D4EE453-B534-4BC5-A131-C6F682F02408}" presName="linear" presStyleCnt="0">
        <dgm:presLayoutVars>
          <dgm:dir/>
          <dgm:animLvl val="lvl"/>
          <dgm:resizeHandles val="exact"/>
        </dgm:presLayoutVars>
      </dgm:prSet>
      <dgm:spPr/>
    </dgm:pt>
    <dgm:pt modelId="{71AEDBB7-75EA-4566-83D3-37D288A50C25}" type="pres">
      <dgm:prSet presAssocID="{2748B873-45AD-4817-8458-FCACA750751D}" presName="parentLin" presStyleCnt="0"/>
      <dgm:spPr/>
    </dgm:pt>
    <dgm:pt modelId="{1DABA783-D2F7-477B-9365-F8F928F61510}" type="pres">
      <dgm:prSet presAssocID="{2748B873-45AD-4817-8458-FCACA750751D}" presName="parentLeftMargin" presStyleLbl="node1" presStyleIdx="0" presStyleCnt="4"/>
      <dgm:spPr/>
    </dgm:pt>
    <dgm:pt modelId="{8347372A-4308-445A-8F18-21E1A67171D7}" type="pres">
      <dgm:prSet presAssocID="{2748B873-45AD-4817-8458-FCACA750751D}" presName="parentText" presStyleLbl="node1" presStyleIdx="0" presStyleCnt="4">
        <dgm:presLayoutVars>
          <dgm:chMax val="0"/>
          <dgm:bulletEnabled val="1"/>
        </dgm:presLayoutVars>
      </dgm:prSet>
      <dgm:spPr/>
    </dgm:pt>
    <dgm:pt modelId="{7FC82A2D-76FF-47ED-B91A-3481A2E54DEF}" type="pres">
      <dgm:prSet presAssocID="{2748B873-45AD-4817-8458-FCACA750751D}" presName="negativeSpace" presStyleCnt="0"/>
      <dgm:spPr/>
    </dgm:pt>
    <dgm:pt modelId="{CB2DA319-D843-42B5-966B-E5D10E6EBC2F}" type="pres">
      <dgm:prSet presAssocID="{2748B873-45AD-4817-8458-FCACA750751D}" presName="childText" presStyleLbl="conFgAcc1" presStyleIdx="0" presStyleCnt="4">
        <dgm:presLayoutVars>
          <dgm:bulletEnabled val="1"/>
        </dgm:presLayoutVars>
      </dgm:prSet>
      <dgm:spPr/>
    </dgm:pt>
    <dgm:pt modelId="{4B614139-2CF5-4E17-AD58-ADB7190EB19F}" type="pres">
      <dgm:prSet presAssocID="{3B7FC6E2-6A57-498E-A1E4-B7BF7442E5EF}" presName="spaceBetweenRectangles" presStyleCnt="0"/>
      <dgm:spPr/>
    </dgm:pt>
    <dgm:pt modelId="{6E3F7BA7-5F04-4AFC-8BDA-A1948CAA1138}" type="pres">
      <dgm:prSet presAssocID="{70A9B89B-51FF-4A68-A1FE-3642E4D8A331}" presName="parentLin" presStyleCnt="0"/>
      <dgm:spPr/>
    </dgm:pt>
    <dgm:pt modelId="{D4AB22A4-54C3-4EC5-BB3B-D63FF2F28E6E}" type="pres">
      <dgm:prSet presAssocID="{70A9B89B-51FF-4A68-A1FE-3642E4D8A331}" presName="parentLeftMargin" presStyleLbl="node1" presStyleIdx="0" presStyleCnt="4"/>
      <dgm:spPr/>
    </dgm:pt>
    <dgm:pt modelId="{ABE91753-9A2D-455D-A529-A5DCF9EDCD35}" type="pres">
      <dgm:prSet presAssocID="{70A9B89B-51FF-4A68-A1FE-3642E4D8A331}" presName="parentText" presStyleLbl="node1" presStyleIdx="1" presStyleCnt="4">
        <dgm:presLayoutVars>
          <dgm:chMax val="0"/>
          <dgm:bulletEnabled val="1"/>
        </dgm:presLayoutVars>
      </dgm:prSet>
      <dgm:spPr/>
    </dgm:pt>
    <dgm:pt modelId="{B4B31FB9-BECC-4614-B9B3-703FC3CF03CA}" type="pres">
      <dgm:prSet presAssocID="{70A9B89B-51FF-4A68-A1FE-3642E4D8A331}" presName="negativeSpace" presStyleCnt="0"/>
      <dgm:spPr/>
    </dgm:pt>
    <dgm:pt modelId="{8D82CB7B-4107-4BB4-810D-2EFC05756F44}" type="pres">
      <dgm:prSet presAssocID="{70A9B89B-51FF-4A68-A1FE-3642E4D8A331}" presName="childText" presStyleLbl="conFgAcc1" presStyleIdx="1" presStyleCnt="4">
        <dgm:presLayoutVars>
          <dgm:bulletEnabled val="1"/>
        </dgm:presLayoutVars>
      </dgm:prSet>
      <dgm:spPr/>
    </dgm:pt>
    <dgm:pt modelId="{4119ADAA-7C7B-4EF0-AC56-9FD2F54C496F}" type="pres">
      <dgm:prSet presAssocID="{24CD0EF5-D2E3-4825-A2C2-A9584BC274B7}" presName="spaceBetweenRectangles" presStyleCnt="0"/>
      <dgm:spPr/>
    </dgm:pt>
    <dgm:pt modelId="{AA3A5996-DF8A-471C-A415-43B3758996EE}" type="pres">
      <dgm:prSet presAssocID="{31317884-1CEB-4DB6-BAB6-867FD1BA696D}" presName="parentLin" presStyleCnt="0"/>
      <dgm:spPr/>
    </dgm:pt>
    <dgm:pt modelId="{61A09C9A-A83B-4E5E-AD79-51867FEE168A}" type="pres">
      <dgm:prSet presAssocID="{31317884-1CEB-4DB6-BAB6-867FD1BA696D}" presName="parentLeftMargin" presStyleLbl="node1" presStyleIdx="1" presStyleCnt="4"/>
      <dgm:spPr/>
    </dgm:pt>
    <dgm:pt modelId="{55CD875A-1CCD-4049-B6F4-37DB4832226C}" type="pres">
      <dgm:prSet presAssocID="{31317884-1CEB-4DB6-BAB6-867FD1BA696D}" presName="parentText" presStyleLbl="node1" presStyleIdx="2" presStyleCnt="4">
        <dgm:presLayoutVars>
          <dgm:chMax val="0"/>
          <dgm:bulletEnabled val="1"/>
        </dgm:presLayoutVars>
      </dgm:prSet>
      <dgm:spPr/>
    </dgm:pt>
    <dgm:pt modelId="{226E4E33-38FB-450C-8C3D-C0D26A1FAC91}" type="pres">
      <dgm:prSet presAssocID="{31317884-1CEB-4DB6-BAB6-867FD1BA696D}" presName="negativeSpace" presStyleCnt="0"/>
      <dgm:spPr/>
    </dgm:pt>
    <dgm:pt modelId="{D8679093-5AB3-4C2B-A735-8C62339599E1}" type="pres">
      <dgm:prSet presAssocID="{31317884-1CEB-4DB6-BAB6-867FD1BA696D}" presName="childText" presStyleLbl="conFgAcc1" presStyleIdx="2" presStyleCnt="4">
        <dgm:presLayoutVars>
          <dgm:bulletEnabled val="1"/>
        </dgm:presLayoutVars>
      </dgm:prSet>
      <dgm:spPr/>
    </dgm:pt>
    <dgm:pt modelId="{188D4AC2-94CE-4AAA-A06A-09BD79AF3CCC}" type="pres">
      <dgm:prSet presAssocID="{1FAC22FE-2F3B-4039-A630-2812CCA2E111}" presName="spaceBetweenRectangles" presStyleCnt="0"/>
      <dgm:spPr/>
    </dgm:pt>
    <dgm:pt modelId="{081D7F00-5042-43F9-9FC2-5D8E7D1A7759}" type="pres">
      <dgm:prSet presAssocID="{01AFE072-8EAB-48CA-B375-7C0BE482113E}" presName="parentLin" presStyleCnt="0"/>
      <dgm:spPr/>
    </dgm:pt>
    <dgm:pt modelId="{435FD446-E083-43B3-910B-54BCFFF8671E}" type="pres">
      <dgm:prSet presAssocID="{01AFE072-8EAB-48CA-B375-7C0BE482113E}" presName="parentLeftMargin" presStyleLbl="node1" presStyleIdx="2" presStyleCnt="4"/>
      <dgm:spPr/>
    </dgm:pt>
    <dgm:pt modelId="{B7BB9541-B985-4BF7-8D15-6F30DBB66599}" type="pres">
      <dgm:prSet presAssocID="{01AFE072-8EAB-48CA-B375-7C0BE482113E}" presName="parentText" presStyleLbl="node1" presStyleIdx="3" presStyleCnt="4">
        <dgm:presLayoutVars>
          <dgm:chMax val="0"/>
          <dgm:bulletEnabled val="1"/>
        </dgm:presLayoutVars>
      </dgm:prSet>
      <dgm:spPr/>
    </dgm:pt>
    <dgm:pt modelId="{5F881D32-93B7-4926-9D39-157BBC27BF49}" type="pres">
      <dgm:prSet presAssocID="{01AFE072-8EAB-48CA-B375-7C0BE482113E}" presName="negativeSpace" presStyleCnt="0"/>
      <dgm:spPr/>
    </dgm:pt>
    <dgm:pt modelId="{5DBAE58E-FED5-4D9A-A763-DA0CBE975843}" type="pres">
      <dgm:prSet presAssocID="{01AFE072-8EAB-48CA-B375-7C0BE482113E}" presName="childText" presStyleLbl="conFgAcc1" presStyleIdx="3" presStyleCnt="4">
        <dgm:presLayoutVars>
          <dgm:bulletEnabled val="1"/>
        </dgm:presLayoutVars>
      </dgm:prSet>
      <dgm:spPr/>
    </dgm:pt>
  </dgm:ptLst>
  <dgm:cxnLst>
    <dgm:cxn modelId="{F46C9F06-2010-42BB-9A54-D7EF00A3AFF7}" type="presOf" srcId="{2154BBF2-D3C5-4B22-AC55-7A893E5E9E81}" destId="{5DBAE58E-FED5-4D9A-A763-DA0CBE975843}" srcOrd="0" destOrd="1" presId="urn:microsoft.com/office/officeart/2005/8/layout/list1"/>
    <dgm:cxn modelId="{2E8E740D-6028-4ECA-86BA-0B4AE99CA047}" type="presOf" srcId="{1E3E39D5-2E55-474E-BDD5-3B97C20F797C}" destId="{5DBAE58E-FED5-4D9A-A763-DA0CBE975843}" srcOrd="0" destOrd="3" presId="urn:microsoft.com/office/officeart/2005/8/layout/list1"/>
    <dgm:cxn modelId="{24240E0F-2432-4230-A955-2CC74060E01C}" type="presOf" srcId="{70A9B89B-51FF-4A68-A1FE-3642E4D8A331}" destId="{D4AB22A4-54C3-4EC5-BB3B-D63FF2F28E6E}" srcOrd="0" destOrd="0" presId="urn:microsoft.com/office/officeart/2005/8/layout/list1"/>
    <dgm:cxn modelId="{BD31F919-147F-46F9-BA2D-3600E2F8B34F}" srcId="{01AFE072-8EAB-48CA-B375-7C0BE482113E}" destId="{2154BBF2-D3C5-4B22-AC55-7A893E5E9E81}" srcOrd="1" destOrd="0" parTransId="{B009892E-524A-474E-9757-BE8DDA61B53D}" sibTransId="{9CA66EFC-2934-4371-8939-402E8F733D14}"/>
    <dgm:cxn modelId="{64818F32-A3D7-49E5-97AF-D5906980BA64}" type="presOf" srcId="{70A9B89B-51FF-4A68-A1FE-3642E4D8A331}" destId="{ABE91753-9A2D-455D-A529-A5DCF9EDCD35}" srcOrd="1" destOrd="0" presId="urn:microsoft.com/office/officeart/2005/8/layout/list1"/>
    <dgm:cxn modelId="{7D0D053C-43DC-430B-8E36-E2FA60097FCD}" srcId="{01AFE072-8EAB-48CA-B375-7C0BE482113E}" destId="{BB06F829-4277-47FE-9514-6309F48C065C}" srcOrd="2" destOrd="0" parTransId="{A927E027-9629-4843-B1D7-9C0D6C115329}" sibTransId="{8A6EF01E-781C-4619-B25A-B0ABDA10BF54}"/>
    <dgm:cxn modelId="{3B62DB61-2D09-4F9C-BE6B-38F6C79F7191}" type="presOf" srcId="{31317884-1CEB-4DB6-BAB6-867FD1BA696D}" destId="{55CD875A-1CCD-4049-B6F4-37DB4832226C}" srcOrd="1" destOrd="0" presId="urn:microsoft.com/office/officeart/2005/8/layout/list1"/>
    <dgm:cxn modelId="{7A707D6F-F7C1-4067-9437-0741F6977622}" type="presOf" srcId="{9C5F1B5D-0203-47E2-9FD8-C0ECE759E97C}" destId="{5DBAE58E-FED5-4D9A-A763-DA0CBE975843}" srcOrd="0" destOrd="0" presId="urn:microsoft.com/office/officeart/2005/8/layout/list1"/>
    <dgm:cxn modelId="{CA494F75-E48C-4454-B685-FFAF2C865423}" type="presOf" srcId="{BB06F829-4277-47FE-9514-6309F48C065C}" destId="{5DBAE58E-FED5-4D9A-A763-DA0CBE975843}" srcOrd="0" destOrd="2" presId="urn:microsoft.com/office/officeart/2005/8/layout/list1"/>
    <dgm:cxn modelId="{D56E6B57-7C25-4428-8120-7BE0839E6FFB}" srcId="{5D4EE453-B534-4BC5-A131-C6F682F02408}" destId="{01AFE072-8EAB-48CA-B375-7C0BE482113E}" srcOrd="3" destOrd="0" parTransId="{528E94D9-4BE9-4E92-9AF6-EB9455ADFCB2}" sibTransId="{C031F660-0DBE-4B63-9039-B01ACE006715}"/>
    <dgm:cxn modelId="{F0A0FD8B-443D-4512-B509-2D724D8B9DF3}" type="presOf" srcId="{31317884-1CEB-4DB6-BAB6-867FD1BA696D}" destId="{61A09C9A-A83B-4E5E-AD79-51867FEE168A}" srcOrd="0" destOrd="0" presId="urn:microsoft.com/office/officeart/2005/8/layout/list1"/>
    <dgm:cxn modelId="{44BAEF8C-5449-4EC7-BDFE-08DD610C5557}" type="presOf" srcId="{01AFE072-8EAB-48CA-B375-7C0BE482113E}" destId="{B7BB9541-B985-4BF7-8D15-6F30DBB66599}" srcOrd="1" destOrd="0" presId="urn:microsoft.com/office/officeart/2005/8/layout/list1"/>
    <dgm:cxn modelId="{DE1FB693-C319-43CE-A40D-945FEC75187A}" type="presOf" srcId="{2748B873-45AD-4817-8458-FCACA750751D}" destId="{1DABA783-D2F7-477B-9365-F8F928F61510}" srcOrd="0" destOrd="0" presId="urn:microsoft.com/office/officeart/2005/8/layout/list1"/>
    <dgm:cxn modelId="{09DD7995-6E0D-4162-860D-C4EBE0E963DA}" srcId="{5D4EE453-B534-4BC5-A131-C6F682F02408}" destId="{70A9B89B-51FF-4A68-A1FE-3642E4D8A331}" srcOrd="1" destOrd="0" parTransId="{00A254EA-4746-41D1-A053-A80881C3C7F9}" sibTransId="{24CD0EF5-D2E3-4825-A2C2-A9584BC274B7}"/>
    <dgm:cxn modelId="{B605EEAC-4B1A-4E2A-BAC9-C4746DF8B1A2}" srcId="{01AFE072-8EAB-48CA-B375-7C0BE482113E}" destId="{1E3E39D5-2E55-474E-BDD5-3B97C20F797C}" srcOrd="3" destOrd="0" parTransId="{6C613FC9-AAAE-4AF0-B9D2-080103BBB041}" sibTransId="{A2A587F7-A379-4CEB-96B3-7D7B832D88CA}"/>
    <dgm:cxn modelId="{76A6B6B6-B321-4607-965A-8BD7599B3C1B}" type="presOf" srcId="{2748B873-45AD-4817-8458-FCACA750751D}" destId="{8347372A-4308-445A-8F18-21E1A67171D7}" srcOrd="1" destOrd="0" presId="urn:microsoft.com/office/officeart/2005/8/layout/list1"/>
    <dgm:cxn modelId="{8758A1CB-90B9-49F1-BD51-5C8B12495027}" type="presOf" srcId="{5D4EE453-B534-4BC5-A131-C6F682F02408}" destId="{8CB5CC49-3994-4DF5-9FBC-BB0B7A7E99C7}" srcOrd="0" destOrd="0" presId="urn:microsoft.com/office/officeart/2005/8/layout/list1"/>
    <dgm:cxn modelId="{0A5DAFE0-CC3A-40E4-9053-6E62F3A514F6}" srcId="{5D4EE453-B534-4BC5-A131-C6F682F02408}" destId="{31317884-1CEB-4DB6-BAB6-867FD1BA696D}" srcOrd="2" destOrd="0" parTransId="{E258827E-06C6-436E-914D-CE34D7EEFB06}" sibTransId="{1FAC22FE-2F3B-4039-A630-2812CCA2E111}"/>
    <dgm:cxn modelId="{DB2796E3-4ED0-4407-94B5-6E5239B1A2D0}" srcId="{5D4EE453-B534-4BC5-A131-C6F682F02408}" destId="{2748B873-45AD-4817-8458-FCACA750751D}" srcOrd="0" destOrd="0" parTransId="{F6392DB2-4459-483D-A0A9-FBA5DD404F22}" sibTransId="{3B7FC6E2-6A57-498E-A1E4-B7BF7442E5EF}"/>
    <dgm:cxn modelId="{18F3BCE6-81BD-4CA1-8E6E-DD13D89C0D8A}" srcId="{01AFE072-8EAB-48CA-B375-7C0BE482113E}" destId="{9C5F1B5D-0203-47E2-9FD8-C0ECE759E97C}" srcOrd="0" destOrd="0" parTransId="{2CE8D330-5EE1-4C81-83BF-16AE1F719A64}" sibTransId="{733605DA-0F34-4FF3-8365-036E7CCAE386}"/>
    <dgm:cxn modelId="{7E00B8E9-A428-4A39-801A-C34A546B8922}" type="presOf" srcId="{01AFE072-8EAB-48CA-B375-7C0BE482113E}" destId="{435FD446-E083-43B3-910B-54BCFFF8671E}" srcOrd="0" destOrd="0" presId="urn:microsoft.com/office/officeart/2005/8/layout/list1"/>
    <dgm:cxn modelId="{6DFD2247-41D5-4080-BA58-D6A805DD16D0}" type="presParOf" srcId="{8CB5CC49-3994-4DF5-9FBC-BB0B7A7E99C7}" destId="{71AEDBB7-75EA-4566-83D3-37D288A50C25}" srcOrd="0" destOrd="0" presId="urn:microsoft.com/office/officeart/2005/8/layout/list1"/>
    <dgm:cxn modelId="{7B12C45B-756A-4B34-BF7A-FD8B27E3CFE0}" type="presParOf" srcId="{71AEDBB7-75EA-4566-83D3-37D288A50C25}" destId="{1DABA783-D2F7-477B-9365-F8F928F61510}" srcOrd="0" destOrd="0" presId="urn:microsoft.com/office/officeart/2005/8/layout/list1"/>
    <dgm:cxn modelId="{0D464ECB-0BD3-40DD-BA49-1F8BEB1833BE}" type="presParOf" srcId="{71AEDBB7-75EA-4566-83D3-37D288A50C25}" destId="{8347372A-4308-445A-8F18-21E1A67171D7}" srcOrd="1" destOrd="0" presId="urn:microsoft.com/office/officeart/2005/8/layout/list1"/>
    <dgm:cxn modelId="{30CA42F4-0459-47B7-B13B-EC65FBF9D92A}" type="presParOf" srcId="{8CB5CC49-3994-4DF5-9FBC-BB0B7A7E99C7}" destId="{7FC82A2D-76FF-47ED-B91A-3481A2E54DEF}" srcOrd="1" destOrd="0" presId="urn:microsoft.com/office/officeart/2005/8/layout/list1"/>
    <dgm:cxn modelId="{4AD6CE7C-6891-46D9-88B6-5755DA9D16AF}" type="presParOf" srcId="{8CB5CC49-3994-4DF5-9FBC-BB0B7A7E99C7}" destId="{CB2DA319-D843-42B5-966B-E5D10E6EBC2F}" srcOrd="2" destOrd="0" presId="urn:microsoft.com/office/officeart/2005/8/layout/list1"/>
    <dgm:cxn modelId="{249582F1-D667-4E65-93F5-9EF74BC22910}" type="presParOf" srcId="{8CB5CC49-3994-4DF5-9FBC-BB0B7A7E99C7}" destId="{4B614139-2CF5-4E17-AD58-ADB7190EB19F}" srcOrd="3" destOrd="0" presId="urn:microsoft.com/office/officeart/2005/8/layout/list1"/>
    <dgm:cxn modelId="{9F594DED-09A6-4605-A38B-0B4232ED7B62}" type="presParOf" srcId="{8CB5CC49-3994-4DF5-9FBC-BB0B7A7E99C7}" destId="{6E3F7BA7-5F04-4AFC-8BDA-A1948CAA1138}" srcOrd="4" destOrd="0" presId="urn:microsoft.com/office/officeart/2005/8/layout/list1"/>
    <dgm:cxn modelId="{4D99455E-EFD6-4DBF-96D2-3EA5AECD6CDD}" type="presParOf" srcId="{6E3F7BA7-5F04-4AFC-8BDA-A1948CAA1138}" destId="{D4AB22A4-54C3-4EC5-BB3B-D63FF2F28E6E}" srcOrd="0" destOrd="0" presId="urn:microsoft.com/office/officeart/2005/8/layout/list1"/>
    <dgm:cxn modelId="{591C5AA6-0560-47FF-B9DE-F98BC09B7AC9}" type="presParOf" srcId="{6E3F7BA7-5F04-4AFC-8BDA-A1948CAA1138}" destId="{ABE91753-9A2D-455D-A529-A5DCF9EDCD35}" srcOrd="1" destOrd="0" presId="urn:microsoft.com/office/officeart/2005/8/layout/list1"/>
    <dgm:cxn modelId="{74B21B97-186F-4C8B-BF81-578761327953}" type="presParOf" srcId="{8CB5CC49-3994-4DF5-9FBC-BB0B7A7E99C7}" destId="{B4B31FB9-BECC-4614-B9B3-703FC3CF03CA}" srcOrd="5" destOrd="0" presId="urn:microsoft.com/office/officeart/2005/8/layout/list1"/>
    <dgm:cxn modelId="{DF1C19FE-8D53-4805-8031-24DCE2FABDFB}" type="presParOf" srcId="{8CB5CC49-3994-4DF5-9FBC-BB0B7A7E99C7}" destId="{8D82CB7B-4107-4BB4-810D-2EFC05756F44}" srcOrd="6" destOrd="0" presId="urn:microsoft.com/office/officeart/2005/8/layout/list1"/>
    <dgm:cxn modelId="{41BEA602-26E3-4808-861D-AC39DC920F88}" type="presParOf" srcId="{8CB5CC49-3994-4DF5-9FBC-BB0B7A7E99C7}" destId="{4119ADAA-7C7B-4EF0-AC56-9FD2F54C496F}" srcOrd="7" destOrd="0" presId="urn:microsoft.com/office/officeart/2005/8/layout/list1"/>
    <dgm:cxn modelId="{2509D26D-FA46-47AA-AC70-986A6A083432}" type="presParOf" srcId="{8CB5CC49-3994-4DF5-9FBC-BB0B7A7E99C7}" destId="{AA3A5996-DF8A-471C-A415-43B3758996EE}" srcOrd="8" destOrd="0" presId="urn:microsoft.com/office/officeart/2005/8/layout/list1"/>
    <dgm:cxn modelId="{74F4B450-907C-4E47-8CDC-2578454EFF28}" type="presParOf" srcId="{AA3A5996-DF8A-471C-A415-43B3758996EE}" destId="{61A09C9A-A83B-4E5E-AD79-51867FEE168A}" srcOrd="0" destOrd="0" presId="urn:microsoft.com/office/officeart/2005/8/layout/list1"/>
    <dgm:cxn modelId="{CD52017B-9F6A-4DCB-8E5F-EAF06F365F6D}" type="presParOf" srcId="{AA3A5996-DF8A-471C-A415-43B3758996EE}" destId="{55CD875A-1CCD-4049-B6F4-37DB4832226C}" srcOrd="1" destOrd="0" presId="urn:microsoft.com/office/officeart/2005/8/layout/list1"/>
    <dgm:cxn modelId="{0D9BC4F6-BD36-41FD-8B9D-9F4A92449282}" type="presParOf" srcId="{8CB5CC49-3994-4DF5-9FBC-BB0B7A7E99C7}" destId="{226E4E33-38FB-450C-8C3D-C0D26A1FAC91}" srcOrd="9" destOrd="0" presId="urn:microsoft.com/office/officeart/2005/8/layout/list1"/>
    <dgm:cxn modelId="{8A4BF81C-E671-43EC-9546-CB80F1A14BC3}" type="presParOf" srcId="{8CB5CC49-3994-4DF5-9FBC-BB0B7A7E99C7}" destId="{D8679093-5AB3-4C2B-A735-8C62339599E1}" srcOrd="10" destOrd="0" presId="urn:microsoft.com/office/officeart/2005/8/layout/list1"/>
    <dgm:cxn modelId="{0037A88F-AD55-4FA2-B6E7-12EFDFC93FC3}" type="presParOf" srcId="{8CB5CC49-3994-4DF5-9FBC-BB0B7A7E99C7}" destId="{188D4AC2-94CE-4AAA-A06A-09BD79AF3CCC}" srcOrd="11" destOrd="0" presId="urn:microsoft.com/office/officeart/2005/8/layout/list1"/>
    <dgm:cxn modelId="{43AC900C-3458-4A30-8683-990EB6A6E5E0}" type="presParOf" srcId="{8CB5CC49-3994-4DF5-9FBC-BB0B7A7E99C7}" destId="{081D7F00-5042-43F9-9FC2-5D8E7D1A7759}" srcOrd="12" destOrd="0" presId="urn:microsoft.com/office/officeart/2005/8/layout/list1"/>
    <dgm:cxn modelId="{52473FAE-F74C-4374-8F2F-5D02006A4F79}" type="presParOf" srcId="{081D7F00-5042-43F9-9FC2-5D8E7D1A7759}" destId="{435FD446-E083-43B3-910B-54BCFFF8671E}" srcOrd="0" destOrd="0" presId="urn:microsoft.com/office/officeart/2005/8/layout/list1"/>
    <dgm:cxn modelId="{9C35D6BB-D742-42D5-8C84-CC6B4B109703}" type="presParOf" srcId="{081D7F00-5042-43F9-9FC2-5D8E7D1A7759}" destId="{B7BB9541-B985-4BF7-8D15-6F30DBB66599}" srcOrd="1" destOrd="0" presId="urn:microsoft.com/office/officeart/2005/8/layout/list1"/>
    <dgm:cxn modelId="{E6C3DCF1-957A-4DA9-9BFE-F5D663C4CEF9}" type="presParOf" srcId="{8CB5CC49-3994-4DF5-9FBC-BB0B7A7E99C7}" destId="{5F881D32-93B7-4926-9D39-157BBC27BF49}" srcOrd="13" destOrd="0" presId="urn:microsoft.com/office/officeart/2005/8/layout/list1"/>
    <dgm:cxn modelId="{A58BCFF9-A2D9-4E38-9418-293D6CADDD98}" type="presParOf" srcId="{8CB5CC49-3994-4DF5-9FBC-BB0B7A7E99C7}" destId="{5DBAE58E-FED5-4D9A-A763-DA0CBE97584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123019-B198-4F49-92E5-40EC057CD176}" type="doc">
      <dgm:prSet loTypeId="urn:microsoft.com/office/officeart/2005/8/layout/venn1" loCatId="relationship" qsTypeId="urn:microsoft.com/office/officeart/2005/8/quickstyle/simple4" qsCatId="simple" csTypeId="urn:microsoft.com/office/officeart/2005/8/colors/accent2_3" csCatId="accent2" phldr="1"/>
      <dgm:spPr/>
      <dgm:t>
        <a:bodyPr/>
        <a:lstStyle/>
        <a:p>
          <a:endParaRPr lang="en-GB"/>
        </a:p>
      </dgm:t>
    </dgm:pt>
    <dgm:pt modelId="{44C00705-E30C-4075-85AE-E5EEB2D7A2ED}">
      <dgm:prSet phldrT="[Text]"/>
      <dgm:spPr>
        <a:solidFill>
          <a:schemeClr val="tx1">
            <a:lumMod val="75000"/>
            <a:lumOff val="25000"/>
          </a:schemeClr>
        </a:solidFill>
      </dgm:spPr>
      <dgm:t>
        <a:bodyPr/>
        <a:lstStyle/>
        <a:p>
          <a:r>
            <a:rPr lang="en-GB" dirty="0">
              <a:solidFill>
                <a:schemeClr val="bg1"/>
              </a:solidFill>
            </a:rPr>
            <a:t>Military</a:t>
          </a:r>
        </a:p>
      </dgm:t>
    </dgm:pt>
    <dgm:pt modelId="{FFD69B21-D6B4-48AF-8E00-288100270B6A}" type="parTrans" cxnId="{79594749-7D48-4CBD-9C2F-E88F447F461A}">
      <dgm:prSet/>
      <dgm:spPr/>
      <dgm:t>
        <a:bodyPr/>
        <a:lstStyle/>
        <a:p>
          <a:endParaRPr lang="en-GB"/>
        </a:p>
      </dgm:t>
    </dgm:pt>
    <dgm:pt modelId="{11A5596B-A1AE-4DD3-A2D1-6BF3780C0905}" type="sibTrans" cxnId="{79594749-7D48-4CBD-9C2F-E88F447F461A}">
      <dgm:prSet/>
      <dgm:spPr/>
      <dgm:t>
        <a:bodyPr/>
        <a:lstStyle/>
        <a:p>
          <a:endParaRPr lang="en-GB"/>
        </a:p>
      </dgm:t>
    </dgm:pt>
    <dgm:pt modelId="{D6C29792-2994-4ADD-B953-CF16C4B94C06}">
      <dgm:prSet phldrT="[Text]"/>
      <dgm:spPr>
        <a:solidFill>
          <a:schemeClr val="tx1">
            <a:lumMod val="65000"/>
            <a:lumOff val="35000"/>
          </a:schemeClr>
        </a:solidFill>
      </dgm:spPr>
      <dgm:t>
        <a:bodyPr/>
        <a:lstStyle/>
        <a:p>
          <a:r>
            <a:rPr lang="en-GB" dirty="0">
              <a:solidFill>
                <a:schemeClr val="bg1"/>
              </a:solidFill>
            </a:rPr>
            <a:t>Academic</a:t>
          </a:r>
        </a:p>
      </dgm:t>
    </dgm:pt>
    <dgm:pt modelId="{0C99D910-AAC1-4023-B1FB-EDE084392101}" type="parTrans" cxnId="{0B5C4383-12FC-4D1A-8946-0BE994C77684}">
      <dgm:prSet/>
      <dgm:spPr/>
      <dgm:t>
        <a:bodyPr/>
        <a:lstStyle/>
        <a:p>
          <a:endParaRPr lang="en-GB"/>
        </a:p>
      </dgm:t>
    </dgm:pt>
    <dgm:pt modelId="{436FDC55-1851-4AAD-BB73-724ADA362CB0}" type="sibTrans" cxnId="{0B5C4383-12FC-4D1A-8946-0BE994C77684}">
      <dgm:prSet/>
      <dgm:spPr/>
      <dgm:t>
        <a:bodyPr/>
        <a:lstStyle/>
        <a:p>
          <a:endParaRPr lang="en-GB"/>
        </a:p>
      </dgm:t>
    </dgm:pt>
    <dgm:pt modelId="{7C0366B4-7045-46BB-BCFC-1E59A4A9A2EB}">
      <dgm:prSet/>
      <dgm:spPr>
        <a:solidFill>
          <a:schemeClr val="tx1">
            <a:lumMod val="85000"/>
            <a:lumOff val="15000"/>
          </a:schemeClr>
        </a:solidFill>
      </dgm:spPr>
      <dgm:t>
        <a:bodyPr/>
        <a:lstStyle/>
        <a:p>
          <a:pPr algn="ctr"/>
          <a:r>
            <a:rPr lang="en-GB" dirty="0">
              <a:solidFill>
                <a:schemeClr val="bg1"/>
              </a:solidFill>
            </a:rPr>
            <a:t>Civilian</a:t>
          </a:r>
        </a:p>
      </dgm:t>
    </dgm:pt>
    <dgm:pt modelId="{016D4E8B-B241-4B01-8635-914A4431BA10}" type="parTrans" cxnId="{47A8AC7B-FE66-4A8F-9DB9-9871BC1F0911}">
      <dgm:prSet/>
      <dgm:spPr/>
      <dgm:t>
        <a:bodyPr/>
        <a:lstStyle/>
        <a:p>
          <a:endParaRPr lang="en-GB"/>
        </a:p>
      </dgm:t>
    </dgm:pt>
    <dgm:pt modelId="{A2C3C912-E95F-4F7E-91FD-39E24F9F3B64}" type="sibTrans" cxnId="{47A8AC7B-FE66-4A8F-9DB9-9871BC1F0911}">
      <dgm:prSet/>
      <dgm:spPr/>
      <dgm:t>
        <a:bodyPr/>
        <a:lstStyle/>
        <a:p>
          <a:endParaRPr lang="en-GB"/>
        </a:p>
      </dgm:t>
    </dgm:pt>
    <dgm:pt modelId="{9A9657C4-7128-4DA2-A259-8F674AB77846}" type="pres">
      <dgm:prSet presAssocID="{4C123019-B198-4F49-92E5-40EC057CD176}" presName="compositeShape" presStyleCnt="0">
        <dgm:presLayoutVars>
          <dgm:chMax val="7"/>
          <dgm:dir/>
          <dgm:resizeHandles val="exact"/>
        </dgm:presLayoutVars>
      </dgm:prSet>
      <dgm:spPr/>
    </dgm:pt>
    <dgm:pt modelId="{6648B0BF-4506-4339-A8A0-59C05A8B40C8}" type="pres">
      <dgm:prSet presAssocID="{44C00705-E30C-4075-85AE-E5EEB2D7A2ED}" presName="circ1" presStyleLbl="vennNode1" presStyleIdx="0" presStyleCnt="3" custLinFactNeighborY="-276"/>
      <dgm:spPr/>
    </dgm:pt>
    <dgm:pt modelId="{874645A3-5D77-4DE9-80CF-67C3DB7E7732}" type="pres">
      <dgm:prSet presAssocID="{44C00705-E30C-4075-85AE-E5EEB2D7A2ED}" presName="circ1Tx" presStyleLbl="revTx" presStyleIdx="0" presStyleCnt="0">
        <dgm:presLayoutVars>
          <dgm:chMax val="0"/>
          <dgm:chPref val="0"/>
          <dgm:bulletEnabled val="1"/>
        </dgm:presLayoutVars>
      </dgm:prSet>
      <dgm:spPr/>
    </dgm:pt>
    <dgm:pt modelId="{EA62EBAC-F07E-477C-8186-61B14BBEC513}" type="pres">
      <dgm:prSet presAssocID="{D6C29792-2994-4ADD-B953-CF16C4B94C06}" presName="circ2" presStyleLbl="vennNode1" presStyleIdx="1" presStyleCnt="3"/>
      <dgm:spPr/>
    </dgm:pt>
    <dgm:pt modelId="{BABBCB9A-C3D5-40E0-B673-0844BF14EFA5}" type="pres">
      <dgm:prSet presAssocID="{D6C29792-2994-4ADD-B953-CF16C4B94C06}" presName="circ2Tx" presStyleLbl="revTx" presStyleIdx="0" presStyleCnt="0">
        <dgm:presLayoutVars>
          <dgm:chMax val="0"/>
          <dgm:chPref val="0"/>
          <dgm:bulletEnabled val="1"/>
        </dgm:presLayoutVars>
      </dgm:prSet>
      <dgm:spPr/>
    </dgm:pt>
    <dgm:pt modelId="{8BC01096-7FD7-450C-B679-9CE7794594E3}" type="pres">
      <dgm:prSet presAssocID="{7C0366B4-7045-46BB-BCFC-1E59A4A9A2EB}" presName="circ3" presStyleLbl="vennNode1" presStyleIdx="2" presStyleCnt="3"/>
      <dgm:spPr/>
    </dgm:pt>
    <dgm:pt modelId="{FD0A0B99-BBA3-4648-87E3-DE872F123F34}" type="pres">
      <dgm:prSet presAssocID="{7C0366B4-7045-46BB-BCFC-1E59A4A9A2EB}" presName="circ3Tx" presStyleLbl="revTx" presStyleIdx="0" presStyleCnt="0">
        <dgm:presLayoutVars>
          <dgm:chMax val="0"/>
          <dgm:chPref val="0"/>
          <dgm:bulletEnabled val="1"/>
        </dgm:presLayoutVars>
      </dgm:prSet>
      <dgm:spPr/>
    </dgm:pt>
  </dgm:ptLst>
  <dgm:cxnLst>
    <dgm:cxn modelId="{40319A0B-6A7F-4D26-BAE7-610110970A64}" type="presOf" srcId="{4C123019-B198-4F49-92E5-40EC057CD176}" destId="{9A9657C4-7128-4DA2-A259-8F674AB77846}" srcOrd="0" destOrd="0" presId="urn:microsoft.com/office/officeart/2005/8/layout/venn1"/>
    <dgm:cxn modelId="{AAAC2614-5936-4F75-A96D-AA1B9F2EE0A5}" type="presOf" srcId="{44C00705-E30C-4075-85AE-E5EEB2D7A2ED}" destId="{6648B0BF-4506-4339-A8A0-59C05A8B40C8}" srcOrd="0" destOrd="0" presId="urn:microsoft.com/office/officeart/2005/8/layout/venn1"/>
    <dgm:cxn modelId="{AC3CFE25-654B-4CCA-92C9-5D16A047EA87}" type="presOf" srcId="{D6C29792-2994-4ADD-B953-CF16C4B94C06}" destId="{BABBCB9A-C3D5-40E0-B673-0844BF14EFA5}" srcOrd="1" destOrd="0" presId="urn:microsoft.com/office/officeart/2005/8/layout/venn1"/>
    <dgm:cxn modelId="{79594749-7D48-4CBD-9C2F-E88F447F461A}" srcId="{4C123019-B198-4F49-92E5-40EC057CD176}" destId="{44C00705-E30C-4075-85AE-E5EEB2D7A2ED}" srcOrd="0" destOrd="0" parTransId="{FFD69B21-D6B4-48AF-8E00-288100270B6A}" sibTransId="{11A5596B-A1AE-4DD3-A2D1-6BF3780C0905}"/>
    <dgm:cxn modelId="{822D3E4C-9845-4E2D-A447-CF95DD77F31B}" type="presOf" srcId="{44C00705-E30C-4075-85AE-E5EEB2D7A2ED}" destId="{874645A3-5D77-4DE9-80CF-67C3DB7E7732}" srcOrd="1" destOrd="0" presId="urn:microsoft.com/office/officeart/2005/8/layout/venn1"/>
    <dgm:cxn modelId="{7C4DBA59-0672-4A47-BFCD-DF7FF0FB9645}" type="presOf" srcId="{D6C29792-2994-4ADD-B953-CF16C4B94C06}" destId="{EA62EBAC-F07E-477C-8186-61B14BBEC513}" srcOrd="0" destOrd="0" presId="urn:microsoft.com/office/officeart/2005/8/layout/venn1"/>
    <dgm:cxn modelId="{F3E0047B-C59E-400F-B7F1-56E03CA0ECC4}" type="presOf" srcId="{7C0366B4-7045-46BB-BCFC-1E59A4A9A2EB}" destId="{FD0A0B99-BBA3-4648-87E3-DE872F123F34}" srcOrd="1" destOrd="0" presId="urn:microsoft.com/office/officeart/2005/8/layout/venn1"/>
    <dgm:cxn modelId="{47A8AC7B-FE66-4A8F-9DB9-9871BC1F0911}" srcId="{4C123019-B198-4F49-92E5-40EC057CD176}" destId="{7C0366B4-7045-46BB-BCFC-1E59A4A9A2EB}" srcOrd="2" destOrd="0" parTransId="{016D4E8B-B241-4B01-8635-914A4431BA10}" sibTransId="{A2C3C912-E95F-4F7E-91FD-39E24F9F3B64}"/>
    <dgm:cxn modelId="{0B5C4383-12FC-4D1A-8946-0BE994C77684}" srcId="{4C123019-B198-4F49-92E5-40EC057CD176}" destId="{D6C29792-2994-4ADD-B953-CF16C4B94C06}" srcOrd="1" destOrd="0" parTransId="{0C99D910-AAC1-4023-B1FB-EDE084392101}" sibTransId="{436FDC55-1851-4AAD-BB73-724ADA362CB0}"/>
    <dgm:cxn modelId="{09F80DC5-1E11-476F-AE94-303E40FD7CB7}" type="presOf" srcId="{7C0366B4-7045-46BB-BCFC-1E59A4A9A2EB}" destId="{8BC01096-7FD7-450C-B679-9CE7794594E3}" srcOrd="0" destOrd="0" presId="urn:microsoft.com/office/officeart/2005/8/layout/venn1"/>
    <dgm:cxn modelId="{EFE0E67B-63B0-4D28-B391-4D2C3B0ECAAC}" type="presParOf" srcId="{9A9657C4-7128-4DA2-A259-8F674AB77846}" destId="{6648B0BF-4506-4339-A8A0-59C05A8B40C8}" srcOrd="0" destOrd="0" presId="urn:microsoft.com/office/officeart/2005/8/layout/venn1"/>
    <dgm:cxn modelId="{95742D4C-D5C8-402A-ADCB-69A9B04AEC5B}" type="presParOf" srcId="{9A9657C4-7128-4DA2-A259-8F674AB77846}" destId="{874645A3-5D77-4DE9-80CF-67C3DB7E7732}" srcOrd="1" destOrd="0" presId="urn:microsoft.com/office/officeart/2005/8/layout/venn1"/>
    <dgm:cxn modelId="{BD27B785-3EF0-4278-8A14-2DB2CE13E8C4}" type="presParOf" srcId="{9A9657C4-7128-4DA2-A259-8F674AB77846}" destId="{EA62EBAC-F07E-477C-8186-61B14BBEC513}" srcOrd="2" destOrd="0" presId="urn:microsoft.com/office/officeart/2005/8/layout/venn1"/>
    <dgm:cxn modelId="{33C8583F-9157-4A82-8D07-215A5B988D2D}" type="presParOf" srcId="{9A9657C4-7128-4DA2-A259-8F674AB77846}" destId="{BABBCB9A-C3D5-40E0-B673-0844BF14EFA5}" srcOrd="3" destOrd="0" presId="urn:microsoft.com/office/officeart/2005/8/layout/venn1"/>
    <dgm:cxn modelId="{2B73A525-2D15-481F-939D-37B7A1B37E56}" type="presParOf" srcId="{9A9657C4-7128-4DA2-A259-8F674AB77846}" destId="{8BC01096-7FD7-450C-B679-9CE7794594E3}" srcOrd="4" destOrd="0" presId="urn:microsoft.com/office/officeart/2005/8/layout/venn1"/>
    <dgm:cxn modelId="{766E673B-4B3A-4261-926D-D4990D7FFD91}" type="presParOf" srcId="{9A9657C4-7128-4DA2-A259-8F674AB77846}" destId="{FD0A0B99-BBA3-4648-87E3-DE872F123F3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FF47-9DE5-47F4-9562-B6340F00B572}">
      <dsp:nvSpPr>
        <dsp:cNvPr id="0" name=""/>
        <dsp:cNvSpPr/>
      </dsp:nvSpPr>
      <dsp:spPr>
        <a:xfrm>
          <a:off x="5032903" y="1397"/>
          <a:ext cx="1571095" cy="157109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‘Massive’ Transfusion</a:t>
          </a:r>
        </a:p>
      </dsp:txBody>
      <dsp:txXfrm>
        <a:off x="5262985" y="231479"/>
        <a:ext cx="1110931" cy="1110931"/>
      </dsp:txXfrm>
    </dsp:sp>
    <dsp:sp modelId="{7AF6CA56-FE78-4966-BBC9-F9A3366988FA}">
      <dsp:nvSpPr>
        <dsp:cNvPr id="0" name=""/>
        <dsp:cNvSpPr/>
      </dsp:nvSpPr>
      <dsp:spPr>
        <a:xfrm rot="2160000">
          <a:off x="6554275" y="1208046"/>
          <a:ext cx="417362" cy="5302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6566231" y="1277297"/>
        <a:ext cx="292153" cy="318146"/>
      </dsp:txXfrm>
    </dsp:sp>
    <dsp:sp modelId="{D7A61B22-DC34-42C3-AAF1-DE0390561844}">
      <dsp:nvSpPr>
        <dsp:cNvPr id="0" name=""/>
        <dsp:cNvSpPr/>
      </dsp:nvSpPr>
      <dsp:spPr>
        <a:xfrm>
          <a:off x="6941028" y="1387731"/>
          <a:ext cx="1571095" cy="1571095"/>
        </a:xfrm>
        <a:prstGeom prst="ellipse">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Pre-hospital transfusion</a:t>
          </a:r>
        </a:p>
      </dsp:txBody>
      <dsp:txXfrm>
        <a:off x="7171110" y="1617813"/>
        <a:ext cx="1110931" cy="1110931"/>
      </dsp:txXfrm>
    </dsp:sp>
    <dsp:sp modelId="{68FDDD51-CE08-44E4-BABD-433B3BDFB7D8}">
      <dsp:nvSpPr>
        <dsp:cNvPr id="0" name=""/>
        <dsp:cNvSpPr/>
      </dsp:nvSpPr>
      <dsp:spPr>
        <a:xfrm rot="6480000">
          <a:off x="7157125" y="3018490"/>
          <a:ext cx="417362" cy="530244"/>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10800000">
        <a:off x="7239075" y="3064999"/>
        <a:ext cx="292153" cy="318146"/>
      </dsp:txXfrm>
    </dsp:sp>
    <dsp:sp modelId="{7DD73C23-F584-484A-9FC5-AC3DC72DC494}">
      <dsp:nvSpPr>
        <dsp:cNvPr id="0" name=""/>
        <dsp:cNvSpPr/>
      </dsp:nvSpPr>
      <dsp:spPr>
        <a:xfrm>
          <a:off x="6212189" y="3630866"/>
          <a:ext cx="1571095" cy="1571095"/>
        </a:xfrm>
        <a:prstGeom prst="ellipse">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Blood Far Forward</a:t>
          </a:r>
        </a:p>
      </dsp:txBody>
      <dsp:txXfrm>
        <a:off x="6442271" y="3860948"/>
        <a:ext cx="1110931" cy="1110931"/>
      </dsp:txXfrm>
    </dsp:sp>
    <dsp:sp modelId="{A0D6FE79-4813-4A0F-A4C3-A5380E83F223}">
      <dsp:nvSpPr>
        <dsp:cNvPr id="0" name=""/>
        <dsp:cNvSpPr/>
      </dsp:nvSpPr>
      <dsp:spPr>
        <a:xfrm rot="10800000">
          <a:off x="5621581" y="4151291"/>
          <a:ext cx="417362" cy="530244"/>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10800000">
        <a:off x="5746790" y="4257340"/>
        <a:ext cx="292153" cy="318146"/>
      </dsp:txXfrm>
    </dsp:sp>
    <dsp:sp modelId="{36832132-ED70-488D-837B-48372B51177D}">
      <dsp:nvSpPr>
        <dsp:cNvPr id="0" name=""/>
        <dsp:cNvSpPr/>
      </dsp:nvSpPr>
      <dsp:spPr>
        <a:xfrm>
          <a:off x="3853617" y="3630866"/>
          <a:ext cx="1571095" cy="1571095"/>
        </a:xfrm>
        <a:prstGeom prst="ellipse">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Emergency planning</a:t>
          </a:r>
        </a:p>
      </dsp:txBody>
      <dsp:txXfrm>
        <a:off x="4083699" y="3860948"/>
        <a:ext cx="1110931" cy="1110931"/>
      </dsp:txXfrm>
    </dsp:sp>
    <dsp:sp modelId="{62FBAA87-CCCF-4580-847A-E31DB7BA3FDC}">
      <dsp:nvSpPr>
        <dsp:cNvPr id="0" name=""/>
        <dsp:cNvSpPr/>
      </dsp:nvSpPr>
      <dsp:spPr>
        <a:xfrm rot="15120000">
          <a:off x="4069714" y="3040958"/>
          <a:ext cx="417362" cy="530244"/>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10800000">
        <a:off x="4151664" y="3206547"/>
        <a:ext cx="292153" cy="318146"/>
      </dsp:txXfrm>
    </dsp:sp>
    <dsp:sp modelId="{550CAC7C-1807-40A8-8D14-B015ECBD39BF}">
      <dsp:nvSpPr>
        <dsp:cNvPr id="0" name=""/>
        <dsp:cNvSpPr/>
      </dsp:nvSpPr>
      <dsp:spPr>
        <a:xfrm>
          <a:off x="3124778" y="1387731"/>
          <a:ext cx="1571095" cy="1571095"/>
        </a:xfrm>
        <a:prstGeom prst="ellipse">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Bloodless surgery and medicine</a:t>
          </a:r>
        </a:p>
      </dsp:txBody>
      <dsp:txXfrm>
        <a:off x="3354860" y="1617813"/>
        <a:ext cx="1110931" cy="1110931"/>
      </dsp:txXfrm>
    </dsp:sp>
    <dsp:sp modelId="{6907BA4D-4C6F-42B6-8428-B8F10184644D}">
      <dsp:nvSpPr>
        <dsp:cNvPr id="0" name=""/>
        <dsp:cNvSpPr/>
      </dsp:nvSpPr>
      <dsp:spPr>
        <a:xfrm rot="19440000">
          <a:off x="4646150" y="1221932"/>
          <a:ext cx="417362" cy="53024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4658106" y="1364779"/>
        <a:ext cx="292153" cy="318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B41F-0AFC-489E-BFA6-22DAEFCC4647}">
      <dsp:nvSpPr>
        <dsp:cNvPr id="0" name=""/>
        <dsp:cNvSpPr/>
      </dsp:nvSpPr>
      <dsp:spPr>
        <a:xfrm>
          <a:off x="0" y="621188"/>
          <a:ext cx="3108960" cy="3108960"/>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E0085-462D-4D86-83EA-50968DE60FBC}">
      <dsp:nvSpPr>
        <dsp:cNvPr id="0" name=""/>
        <dsp:cNvSpPr/>
      </dsp:nvSpPr>
      <dsp:spPr>
        <a:xfrm>
          <a:off x="1554480" y="621188"/>
          <a:ext cx="3627120" cy="310896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Government</a:t>
          </a:r>
        </a:p>
      </dsp:txBody>
      <dsp:txXfrm>
        <a:off x="1554480" y="621188"/>
        <a:ext cx="3627120" cy="932690"/>
      </dsp:txXfrm>
    </dsp:sp>
    <dsp:sp modelId="{9264B252-FF98-4596-9D03-BA7BD3624E81}">
      <dsp:nvSpPr>
        <dsp:cNvPr id="0" name=""/>
        <dsp:cNvSpPr/>
      </dsp:nvSpPr>
      <dsp:spPr>
        <a:xfrm>
          <a:off x="544069" y="1553879"/>
          <a:ext cx="2020821" cy="2020821"/>
        </a:xfrm>
        <a:prstGeom prst="pie">
          <a:avLst>
            <a:gd name="adj1" fmla="val 5400000"/>
            <a:gd name="adj2" fmla="val 162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9CB3D-2864-40F3-B9A4-793738E7BD12}">
      <dsp:nvSpPr>
        <dsp:cNvPr id="0" name=""/>
        <dsp:cNvSpPr/>
      </dsp:nvSpPr>
      <dsp:spPr>
        <a:xfrm>
          <a:off x="1554480" y="1553879"/>
          <a:ext cx="3627120" cy="2020821"/>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Healthcare</a:t>
          </a:r>
        </a:p>
      </dsp:txBody>
      <dsp:txXfrm>
        <a:off x="1554480" y="1553879"/>
        <a:ext cx="3627120" cy="932686"/>
      </dsp:txXfrm>
    </dsp:sp>
    <dsp:sp modelId="{6535A684-9961-4704-AF84-8C4BA2310E87}">
      <dsp:nvSpPr>
        <dsp:cNvPr id="0" name=""/>
        <dsp:cNvSpPr/>
      </dsp:nvSpPr>
      <dsp:spPr>
        <a:xfrm>
          <a:off x="1088136" y="2486565"/>
          <a:ext cx="932687" cy="932687"/>
        </a:xfrm>
        <a:prstGeom prst="pie">
          <a:avLst>
            <a:gd name="adj1" fmla="val 54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51D6D-B9A5-45FA-A6AE-023A964E5282}">
      <dsp:nvSpPr>
        <dsp:cNvPr id="0" name=""/>
        <dsp:cNvSpPr/>
      </dsp:nvSpPr>
      <dsp:spPr>
        <a:xfrm>
          <a:off x="1554480" y="2486565"/>
          <a:ext cx="3627120" cy="932687"/>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b="1" kern="1200" dirty="0">
              <a:solidFill>
                <a:srgbClr val="C00000"/>
              </a:solidFill>
            </a:rPr>
            <a:t>Transfusion</a:t>
          </a:r>
        </a:p>
      </dsp:txBody>
      <dsp:txXfrm>
        <a:off x="1554480" y="2486565"/>
        <a:ext cx="3627120" cy="932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03610-4140-4B2D-8DCB-080911E79686}">
      <dsp:nvSpPr>
        <dsp:cNvPr id="0" name=""/>
        <dsp:cNvSpPr/>
      </dsp:nvSpPr>
      <dsp:spPr>
        <a:xfrm>
          <a:off x="0" y="419556"/>
          <a:ext cx="5763127"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283" tIns="541528" rIns="44728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30% (8) Military blood operator function</a:t>
          </a:r>
        </a:p>
        <a:p>
          <a:pPr marL="228600" lvl="1" indent="-228600" algn="l" defTabSz="889000">
            <a:lnSpc>
              <a:spcPct val="90000"/>
            </a:lnSpc>
            <a:spcBef>
              <a:spcPct val="0"/>
            </a:spcBef>
            <a:spcAft>
              <a:spcPct val="15000"/>
            </a:spcAft>
            <a:buChar char="•"/>
          </a:pPr>
          <a:r>
            <a:rPr lang="en-US" sz="2000" kern="1200" dirty="0"/>
            <a:t>Armed forces are involved in 41% countries</a:t>
          </a:r>
        </a:p>
      </dsp:txBody>
      <dsp:txXfrm>
        <a:off x="0" y="419556"/>
        <a:ext cx="5763127" cy="1289925"/>
      </dsp:txXfrm>
    </dsp:sp>
    <dsp:sp modelId="{58F3C2F6-08C5-43A5-9E1A-98125341A887}">
      <dsp:nvSpPr>
        <dsp:cNvPr id="0" name=""/>
        <dsp:cNvSpPr/>
      </dsp:nvSpPr>
      <dsp:spPr>
        <a:xfrm>
          <a:off x="288156" y="35796"/>
          <a:ext cx="448537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83" tIns="0" rIns="152483" bIns="0" numCol="1" spcCol="1270" anchor="ctr" anchorCtr="0">
          <a:noAutofit/>
        </a:bodyPr>
        <a:lstStyle/>
        <a:p>
          <a:pPr marL="0" lvl="0" indent="0" algn="l" defTabSz="889000">
            <a:lnSpc>
              <a:spcPct val="90000"/>
            </a:lnSpc>
            <a:spcBef>
              <a:spcPct val="0"/>
            </a:spcBef>
            <a:spcAft>
              <a:spcPct val="35000"/>
            </a:spcAft>
            <a:buNone/>
          </a:pPr>
          <a:r>
            <a:rPr lang="en-GB" sz="2000" kern="1200" dirty="0"/>
            <a:t>27 European countries - 78% had plans </a:t>
          </a:r>
          <a:endParaRPr lang="en-US" sz="2000" kern="1200" dirty="0"/>
        </a:p>
      </dsp:txBody>
      <dsp:txXfrm>
        <a:off x="325623" y="73263"/>
        <a:ext cx="4410438" cy="692586"/>
      </dsp:txXfrm>
    </dsp:sp>
    <dsp:sp modelId="{FF2E2B19-518C-45A1-919A-A4445B41778D}">
      <dsp:nvSpPr>
        <dsp:cNvPr id="0" name=""/>
        <dsp:cNvSpPr/>
      </dsp:nvSpPr>
      <dsp:spPr>
        <a:xfrm>
          <a:off x="0" y="2095633"/>
          <a:ext cx="5763127" cy="2866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283" tIns="541528" rIns="44728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Interruptions in the supply and critical service (70 %)</a:t>
          </a:r>
          <a:endParaRPr lang="en-US" sz="2000" kern="1200" dirty="0"/>
        </a:p>
        <a:p>
          <a:pPr marL="228600" lvl="1" indent="-228600" algn="l" defTabSz="889000">
            <a:lnSpc>
              <a:spcPct val="90000"/>
            </a:lnSpc>
            <a:spcBef>
              <a:spcPct val="0"/>
            </a:spcBef>
            <a:spcAft>
              <a:spcPct val="15000"/>
            </a:spcAft>
            <a:buChar char="•"/>
          </a:pPr>
          <a:r>
            <a:rPr lang="en-GB" sz="2000" kern="1200" dirty="0"/>
            <a:t>Epidemics/pandemics (70 %)</a:t>
          </a:r>
          <a:endParaRPr lang="en-US" sz="2000" kern="1200" dirty="0"/>
        </a:p>
        <a:p>
          <a:pPr marL="228600" lvl="1" indent="-228600" algn="l" defTabSz="889000">
            <a:lnSpc>
              <a:spcPct val="90000"/>
            </a:lnSpc>
            <a:spcBef>
              <a:spcPct val="0"/>
            </a:spcBef>
            <a:spcAft>
              <a:spcPct val="15000"/>
            </a:spcAft>
            <a:buChar char="•"/>
          </a:pPr>
          <a:r>
            <a:rPr lang="en-GB" sz="2000" kern="1200" dirty="0"/>
            <a:t>Disruption or damage to premises or facilities (63%)</a:t>
          </a:r>
          <a:endParaRPr lang="en-US" sz="2000" kern="1200" dirty="0"/>
        </a:p>
        <a:p>
          <a:pPr marL="228600" lvl="1" indent="-228600" algn="l" defTabSz="889000">
            <a:lnSpc>
              <a:spcPct val="90000"/>
            </a:lnSpc>
            <a:spcBef>
              <a:spcPct val="0"/>
            </a:spcBef>
            <a:spcAft>
              <a:spcPct val="15000"/>
            </a:spcAft>
            <a:buChar char="•"/>
          </a:pPr>
          <a:r>
            <a:rPr lang="en-GB" sz="2000" kern="1200" dirty="0"/>
            <a:t>Adverse weather conditions (63%)</a:t>
          </a:r>
          <a:endParaRPr lang="en-US" sz="2000" kern="1200" dirty="0"/>
        </a:p>
        <a:p>
          <a:pPr marL="228600" lvl="1" indent="-228600" algn="l" defTabSz="889000">
            <a:lnSpc>
              <a:spcPct val="90000"/>
            </a:lnSpc>
            <a:spcBef>
              <a:spcPct val="0"/>
            </a:spcBef>
            <a:spcAft>
              <a:spcPct val="15000"/>
            </a:spcAft>
            <a:buChar char="•"/>
          </a:pPr>
          <a:r>
            <a:rPr lang="en-GB" sz="2000" kern="1200" dirty="0"/>
            <a:t>Terrorist attacks (63 %) </a:t>
          </a:r>
          <a:endParaRPr lang="en-US" sz="2000" kern="1200" dirty="0"/>
        </a:p>
      </dsp:txBody>
      <dsp:txXfrm>
        <a:off x="0" y="2095633"/>
        <a:ext cx="5763127" cy="2866500"/>
      </dsp:txXfrm>
    </dsp:sp>
    <dsp:sp modelId="{4F92D8D4-7D9C-48AB-AF4B-243BEA4A664F}">
      <dsp:nvSpPr>
        <dsp:cNvPr id="0" name=""/>
        <dsp:cNvSpPr/>
      </dsp:nvSpPr>
      <dsp:spPr>
        <a:xfrm>
          <a:off x="288156" y="1849881"/>
          <a:ext cx="475009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83" tIns="0" rIns="152483" bIns="0" numCol="1" spcCol="1270" anchor="ctr" anchorCtr="0">
          <a:noAutofit/>
        </a:bodyPr>
        <a:lstStyle/>
        <a:p>
          <a:pPr marL="0" lvl="0" indent="0" algn="l" defTabSz="889000">
            <a:lnSpc>
              <a:spcPct val="90000"/>
            </a:lnSpc>
            <a:spcBef>
              <a:spcPct val="0"/>
            </a:spcBef>
            <a:spcAft>
              <a:spcPct val="35000"/>
            </a:spcAft>
            <a:buNone/>
          </a:pPr>
          <a:r>
            <a:rPr lang="en-GB" sz="2000" kern="1200" dirty="0"/>
            <a:t>Five key risk scenarios (60 % of countries): </a:t>
          </a:r>
          <a:endParaRPr lang="en-US" sz="2000" kern="1200" dirty="0"/>
        </a:p>
      </dsp:txBody>
      <dsp:txXfrm>
        <a:off x="325623" y="1887348"/>
        <a:ext cx="4675162"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A319-D843-42B5-966B-E5D10E6EBC2F}">
      <dsp:nvSpPr>
        <dsp:cNvPr id="0" name=""/>
        <dsp:cNvSpPr/>
      </dsp:nvSpPr>
      <dsp:spPr>
        <a:xfrm>
          <a:off x="0" y="367974"/>
          <a:ext cx="5181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7372A-4308-445A-8F18-21E1A67171D7}">
      <dsp:nvSpPr>
        <dsp:cNvPr id="0" name=""/>
        <dsp:cNvSpPr/>
      </dsp:nvSpPr>
      <dsp:spPr>
        <a:xfrm>
          <a:off x="259080" y="117054"/>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GB" sz="1700" kern="1200" dirty="0"/>
            <a:t>Background </a:t>
          </a:r>
          <a:endParaRPr lang="en-US" sz="1700" kern="1200" dirty="0"/>
        </a:p>
      </dsp:txBody>
      <dsp:txXfrm>
        <a:off x="283578" y="141552"/>
        <a:ext cx="3578124" cy="452844"/>
      </dsp:txXfrm>
    </dsp:sp>
    <dsp:sp modelId="{8D82CB7B-4107-4BB4-810D-2EFC05756F44}">
      <dsp:nvSpPr>
        <dsp:cNvPr id="0" name=""/>
        <dsp:cNvSpPr/>
      </dsp:nvSpPr>
      <dsp:spPr>
        <a:xfrm>
          <a:off x="0" y="1139094"/>
          <a:ext cx="5181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91753-9A2D-455D-A529-A5DCF9EDCD35}">
      <dsp:nvSpPr>
        <dsp:cNvPr id="0" name=""/>
        <dsp:cNvSpPr/>
      </dsp:nvSpPr>
      <dsp:spPr>
        <a:xfrm>
          <a:off x="259080" y="888174"/>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GB" sz="1700" kern="1200" dirty="0"/>
            <a:t>Risk assessment and gap analysis</a:t>
          </a:r>
          <a:endParaRPr lang="en-US" sz="1700" kern="1200" dirty="0"/>
        </a:p>
      </dsp:txBody>
      <dsp:txXfrm>
        <a:off x="283578" y="912672"/>
        <a:ext cx="3578124" cy="452844"/>
      </dsp:txXfrm>
    </dsp:sp>
    <dsp:sp modelId="{D8679093-5AB3-4C2B-A735-8C62339599E1}">
      <dsp:nvSpPr>
        <dsp:cNvPr id="0" name=""/>
        <dsp:cNvSpPr/>
      </dsp:nvSpPr>
      <dsp:spPr>
        <a:xfrm>
          <a:off x="0" y="1910214"/>
          <a:ext cx="5181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CD875A-1CCD-4049-B6F4-37DB4832226C}">
      <dsp:nvSpPr>
        <dsp:cNvPr id="0" name=""/>
        <dsp:cNvSpPr/>
      </dsp:nvSpPr>
      <dsp:spPr>
        <a:xfrm>
          <a:off x="259080" y="1659293"/>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GB" sz="1700" kern="1200" dirty="0"/>
            <a:t>Emergency preparedness</a:t>
          </a:r>
          <a:endParaRPr lang="en-US" sz="1700" kern="1200" dirty="0"/>
        </a:p>
      </dsp:txBody>
      <dsp:txXfrm>
        <a:off x="283578" y="1683791"/>
        <a:ext cx="3578124" cy="452844"/>
      </dsp:txXfrm>
    </dsp:sp>
    <dsp:sp modelId="{5DBAE58E-FED5-4D9A-A763-DA0CBE975843}">
      <dsp:nvSpPr>
        <dsp:cNvPr id="0" name=""/>
        <dsp:cNvSpPr/>
      </dsp:nvSpPr>
      <dsp:spPr>
        <a:xfrm>
          <a:off x="0" y="2681334"/>
          <a:ext cx="5181600" cy="155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Recovery phase</a:t>
          </a:r>
          <a:endParaRPr lang="en-US" sz="1700" kern="1200" dirty="0"/>
        </a:p>
        <a:p>
          <a:pPr marL="171450" lvl="1" indent="-171450" algn="l" defTabSz="755650">
            <a:lnSpc>
              <a:spcPct val="90000"/>
            </a:lnSpc>
            <a:spcBef>
              <a:spcPct val="0"/>
            </a:spcBef>
            <a:spcAft>
              <a:spcPct val="15000"/>
            </a:spcAft>
            <a:buChar char="•"/>
          </a:pPr>
          <a:r>
            <a:rPr lang="en-GB" sz="1700" kern="1200" dirty="0"/>
            <a:t>Co-ordinated recovery</a:t>
          </a:r>
          <a:endParaRPr lang="en-US" sz="1700" kern="1200" dirty="0"/>
        </a:p>
        <a:p>
          <a:pPr marL="171450" lvl="1" indent="-171450" algn="l" defTabSz="755650">
            <a:lnSpc>
              <a:spcPct val="90000"/>
            </a:lnSpc>
            <a:spcBef>
              <a:spcPct val="0"/>
            </a:spcBef>
            <a:spcAft>
              <a:spcPct val="15000"/>
            </a:spcAft>
            <a:buChar char="•"/>
          </a:pPr>
          <a:r>
            <a:rPr lang="en-GB" sz="1700" kern="1200" dirty="0"/>
            <a:t>Supporting staff</a:t>
          </a:r>
          <a:endParaRPr lang="en-US" sz="1700" kern="1200" dirty="0"/>
        </a:p>
        <a:p>
          <a:pPr marL="171450" lvl="1" indent="-171450" algn="l" defTabSz="755650">
            <a:lnSpc>
              <a:spcPct val="90000"/>
            </a:lnSpc>
            <a:spcBef>
              <a:spcPct val="0"/>
            </a:spcBef>
            <a:spcAft>
              <a:spcPct val="15000"/>
            </a:spcAft>
            <a:buChar char="•"/>
          </a:pPr>
          <a:r>
            <a:rPr lang="en-GB" sz="1700" kern="1200" dirty="0"/>
            <a:t>Lessons identified</a:t>
          </a:r>
          <a:endParaRPr lang="en-US" sz="1700" kern="1200" dirty="0"/>
        </a:p>
      </dsp:txBody>
      <dsp:txXfrm>
        <a:off x="0" y="2681334"/>
        <a:ext cx="5181600" cy="1552950"/>
      </dsp:txXfrm>
    </dsp:sp>
    <dsp:sp modelId="{B7BB9541-B985-4BF7-8D15-6F30DBB66599}">
      <dsp:nvSpPr>
        <dsp:cNvPr id="0" name=""/>
        <dsp:cNvSpPr/>
      </dsp:nvSpPr>
      <dsp:spPr>
        <a:xfrm>
          <a:off x="259080" y="2430414"/>
          <a:ext cx="36271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755650">
            <a:lnSpc>
              <a:spcPct val="90000"/>
            </a:lnSpc>
            <a:spcBef>
              <a:spcPct val="0"/>
            </a:spcBef>
            <a:spcAft>
              <a:spcPct val="35000"/>
            </a:spcAft>
            <a:buNone/>
          </a:pPr>
          <a:r>
            <a:rPr lang="en-GB" sz="1700" kern="1200" dirty="0"/>
            <a:t>Response and recovery</a:t>
          </a:r>
          <a:endParaRPr lang="en-US" sz="1700" kern="1200" dirty="0"/>
        </a:p>
      </dsp:txBody>
      <dsp:txXfrm>
        <a:off x="283578" y="2454912"/>
        <a:ext cx="357812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8B0BF-4506-4339-A8A0-59C05A8B40C8}">
      <dsp:nvSpPr>
        <dsp:cNvPr id="0" name=""/>
        <dsp:cNvSpPr/>
      </dsp:nvSpPr>
      <dsp:spPr>
        <a:xfrm>
          <a:off x="1597659" y="41177"/>
          <a:ext cx="2278380" cy="2278380"/>
        </a:xfrm>
        <a:prstGeom prst="ellipse">
          <a:avLst/>
        </a:prstGeom>
        <a:solidFill>
          <a:schemeClr val="tx1">
            <a:lumMod val="75000"/>
            <a:lumOff val="2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Military</a:t>
          </a:r>
        </a:p>
      </dsp:txBody>
      <dsp:txXfrm>
        <a:off x="1901444" y="439894"/>
        <a:ext cx="1670812" cy="1025271"/>
      </dsp:txXfrm>
    </dsp:sp>
    <dsp:sp modelId="{EA62EBAC-F07E-477C-8186-61B14BBEC513}">
      <dsp:nvSpPr>
        <dsp:cNvPr id="0" name=""/>
        <dsp:cNvSpPr/>
      </dsp:nvSpPr>
      <dsp:spPr>
        <a:xfrm>
          <a:off x="2419775" y="1471453"/>
          <a:ext cx="2278380" cy="2278380"/>
        </a:xfrm>
        <a:prstGeom prst="ellipse">
          <a:avLst/>
        </a:prstGeom>
        <a:solidFill>
          <a:schemeClr val="tx1">
            <a:lumMod val="65000"/>
            <a:lumOff val="3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Academic</a:t>
          </a:r>
        </a:p>
      </dsp:txBody>
      <dsp:txXfrm>
        <a:off x="3116580" y="2060035"/>
        <a:ext cx="1367028" cy="1253109"/>
      </dsp:txXfrm>
    </dsp:sp>
    <dsp:sp modelId="{8BC01096-7FD7-450C-B679-9CE7794594E3}">
      <dsp:nvSpPr>
        <dsp:cNvPr id="0" name=""/>
        <dsp:cNvSpPr/>
      </dsp:nvSpPr>
      <dsp:spPr>
        <a:xfrm>
          <a:off x="775544" y="1471453"/>
          <a:ext cx="2278380" cy="2278380"/>
        </a:xfrm>
        <a:prstGeom prst="ellipse">
          <a:avLst/>
        </a:prstGeom>
        <a:solidFill>
          <a:schemeClr val="tx1">
            <a:lumMod val="85000"/>
            <a:lumOff val="1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Civilian</a:t>
          </a:r>
        </a:p>
      </dsp:txBody>
      <dsp:txXfrm>
        <a:off x="990091" y="2060035"/>
        <a:ext cx="1367028" cy="12531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3E3F-09D2-4985-AAD2-D9203BF80AD7}" type="datetimeFigureOut">
              <a:rPr lang="en-GB" smtClean="0"/>
              <a:t>23/11/2023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01DEF-0B84-43F2-9A14-A2C2328C1974}" type="slidenum">
              <a:rPr lang="en-GB" smtClean="0"/>
              <a:t>‹#›</a:t>
            </a:fld>
            <a:endParaRPr lang="en-GB" dirty="0"/>
          </a:p>
        </p:txBody>
      </p:sp>
    </p:spTree>
    <p:extLst>
      <p:ext uri="{BB962C8B-B14F-4D97-AF65-F5344CB8AC3E}">
        <p14:creationId xmlns:p14="http://schemas.microsoft.com/office/powerpoint/2010/main" val="212356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Economic_syste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N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umanitarianaction.info/article/syrian-arab-republic-0" TargetMode="External"/><Relationship Id="rId7" Type="http://schemas.openxmlformats.org/officeDocument/2006/relationships/hyperlink" Target="https://disasterphilanthropy.org/issue-insight/pandemics-and-infectious-diseas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caps.org/sites/acaps/files/products/files/20230217_acaps_anticipatory_analysis_turkiye_and_syria_earthquake_what_to_watch_over_the_next_month.pdf" TargetMode="External"/><Relationship Id="rId5" Type="http://schemas.openxmlformats.org/officeDocument/2006/relationships/hyperlink" Target="https://earthquake.usgs.gov/earthquakes/eventpage/us6000jlqa/executive?utm_medium=email&amp;utm_source=ENS&amp;utm_campaign=realtime" TargetMode="External"/><Relationship Id="rId4" Type="http://schemas.openxmlformats.org/officeDocument/2006/relationships/hyperlink" Target="https://earthquake.usgs.gov/earthquakes/eventpage/us6000jllz/executive?utm_medium=email&amp;utm_source=ENS&amp;utm_campaign=realti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801DEF-0B84-43F2-9A14-A2C2328C1974}" type="slidenum">
              <a:rPr lang="en-GB" smtClean="0"/>
              <a:t>1</a:t>
            </a:fld>
            <a:endParaRPr lang="en-GB" dirty="0"/>
          </a:p>
        </p:txBody>
      </p:sp>
    </p:spTree>
    <p:extLst>
      <p:ext uri="{BB962C8B-B14F-4D97-AF65-F5344CB8AC3E}">
        <p14:creationId xmlns:p14="http://schemas.microsoft.com/office/powerpoint/2010/main" val="380934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Most countries or regions have some sort of emergency planning which involves many of the ministries including healthcare.  Transfusion services generally sit within health and social care but may be spread across many sectors involving many stakeholders including non-governmental organisations, charities and the military.  Our collective task is providing a safe and sufficient supply of blood.  We are so essential that we are often forgotten or not always included in Disaster planning or emergency preparedness.  So, we get on an do it ourselves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Having said that its useful to see what modern Emergency Planning is about – I will use wording from the UK 2004 Civil Contingencies Act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Helvetica" panose="020B0604020202020204" pitchFamily="34" charset="0"/>
              </a:rPr>
              <a:t>Category one responders (including hospitals) are required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assess the risk of emergencies occurring and use this to inform contingency planning</a:t>
            </a: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put in place emergency plans</a:t>
            </a: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put in place business continuity management arrangements</a:t>
            </a: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put in place arrangements to make information available to the public about civil protection matters and maintain arrangements to warn, inform and advise the public in the event of an emergency</a:t>
            </a: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share information with other local responders to enhance co-ordination</a:t>
            </a:r>
            <a:endParaRPr lang="en-GB" b="0" i="0" dirty="0">
              <a:solidFill>
                <a:srgbClr val="000000"/>
              </a:solidFill>
              <a:effectLst/>
              <a:latin typeface="Helvetica" panose="020B0604020202020204" pitchFamily="34" charset="0"/>
            </a:endParaRPr>
          </a:p>
          <a:p>
            <a:pPr marL="190500" algn="l">
              <a:spcAft>
                <a:spcPts val="375"/>
              </a:spcAft>
            </a:pPr>
            <a:r>
              <a:rPr lang="en-GB" sz="800" b="0" i="0" dirty="0">
                <a:solidFill>
                  <a:srgbClr val="0B0C0C"/>
                </a:solidFill>
                <a:effectLst/>
                <a:latin typeface="Symbol" panose="05050102010706020507" pitchFamily="18" charset="2"/>
              </a:rPr>
              <a:t>·</a:t>
            </a:r>
            <a:r>
              <a:rPr lang="en-GB" sz="500" b="0" i="0" dirty="0">
                <a:solidFill>
                  <a:srgbClr val="0B0C0C"/>
                </a:solidFill>
                <a:effectLst/>
                <a:latin typeface="New"/>
              </a:rPr>
              <a:t>       </a:t>
            </a:r>
            <a:r>
              <a:rPr lang="en-GB" sz="1200" b="0" i="0" dirty="0">
                <a:solidFill>
                  <a:srgbClr val="0B0C0C"/>
                </a:solidFill>
                <a:effectLst/>
                <a:latin typeface="Arial" panose="020B0604020202020204" pitchFamily="34" charset="0"/>
              </a:rPr>
              <a:t>co-operate with other local responders to enhance co-ordination and efficiency</a:t>
            </a:r>
            <a:endParaRPr lang="en-GB" b="0" i="0" dirty="0">
              <a:solidFill>
                <a:srgbClr val="000000"/>
              </a:solidFill>
              <a:effectLst/>
              <a:latin typeface="Helvetica" panose="020B0604020202020204" pitchFamily="34" charset="0"/>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Although not specifically mentioned in legislation, </a:t>
            </a:r>
            <a:r>
              <a:rPr lang="en-GB" altLang="en-US" sz="1200" dirty="0">
                <a:solidFill>
                  <a:srgbClr val="0066CC"/>
                </a:solidFill>
              </a:rPr>
              <a:t>The Department of Health and Social Care &amp; NHS England expect the blood services to plan for and respond to incidents in the same way as a Category One responder.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10</a:t>
            </a:fld>
            <a:endParaRPr lang="en-GB" dirty="0"/>
          </a:p>
        </p:txBody>
      </p:sp>
    </p:spTree>
    <p:extLst>
      <p:ext uri="{BB962C8B-B14F-4D97-AF65-F5344CB8AC3E}">
        <p14:creationId xmlns:p14="http://schemas.microsoft.com/office/powerpoint/2010/main" val="212774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C1E03"/>
                </a:solidFill>
                <a:effectLst/>
                <a:latin typeface="PT Serif" panose="020A0603040505020204" pitchFamily="18" charset="0"/>
              </a:rPr>
              <a:t>Not every hazard leads to a disaster, not all disasters concern us however they might if they </a:t>
            </a:r>
          </a:p>
          <a:p>
            <a:pPr algn="l">
              <a:buFont typeface="Arial" panose="020B0604020202020204" pitchFamily="34" charset="0"/>
              <a:buChar char="•"/>
            </a:pP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Suddenly requires a much larger amount of blood than usual</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Temporarily restricts or eliminates a blood collectors ability to collect, test, process and distribute blood</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Temporarily restricts or prevents the local population from donating blood or restricts or prevents the use of the available inventory of blood products requiring immediate replacement or re-supply of the region’s blood inventory from another region</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Creates a sudden influx of donors requiring accelerated drawing of blood to meet an emergent need elsewhere</a:t>
            </a:r>
          </a:p>
          <a:p>
            <a:pPr algn="l">
              <a:buFont typeface="Arial" panose="020B0604020202020204" pitchFamily="34" charset="0"/>
              <a:buChar char="•"/>
            </a:pP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I would add – anything that leads to lost of trust and reputation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situation is the same in other countries </a:t>
            </a:r>
          </a:p>
          <a:p>
            <a:endParaRPr lang="en-GB" dirty="0"/>
          </a:p>
          <a:p>
            <a:r>
              <a:rPr lang="en-GB" dirty="0"/>
              <a:t>This is a key document from the European Directorate for the Quality of Medicines &amp; HealthCare published last year.  It follows a survey of 27 European countries</a:t>
            </a:r>
          </a:p>
          <a:p>
            <a:endParaRPr lang="en-GB" dirty="0"/>
          </a:p>
          <a:p>
            <a:endParaRPr lang="en-GB" dirty="0"/>
          </a:p>
          <a:p>
            <a:r>
              <a:rPr lang="en-GB" dirty="0"/>
              <a:t>Organisation Responses from national blood establishments  and National competent authorities</a:t>
            </a:r>
          </a:p>
          <a:p>
            <a:endParaRPr lang="en-GB" dirty="0"/>
          </a:p>
          <a:p>
            <a:r>
              <a:rPr lang="en-GB" dirty="0"/>
              <a:t>78% had plans and most of these were coordinated nationally. A wide variety of plans and emergency measures exists but as there is a growing need to co-ordination and collaborate ie there is merit in common approaches</a:t>
            </a:r>
          </a:p>
          <a:p>
            <a:endParaRPr lang="en-GB" dirty="0"/>
          </a:p>
          <a:p>
            <a:r>
              <a:rPr lang="en-GB" dirty="0"/>
              <a:t>Regional authorities more likely to be involved in countries with a regional blood service. Armed forces were involved in 41%.</a:t>
            </a:r>
          </a:p>
          <a:p>
            <a:endParaRPr lang="en-GB" dirty="0"/>
          </a:p>
          <a:p>
            <a:r>
              <a:rPr lang="en-GB" dirty="0"/>
              <a:t>The key risk scenarios covered in more than 60%.  In some responses this was only done locally rather than in the national plan.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risk scenarios vary greatly with individual experience and geographical location of the countries. Therefore, choice of key risk scenarios to be included in the contingency and emergency preparedness plan must be individually assessed by each member state. Both a potential blood supply decrease and blood demand increase should be considered in the contingency and emergency preparedness plan. </a:t>
            </a:r>
          </a:p>
          <a:p>
            <a:endParaRPr lang="en-GB" dirty="0"/>
          </a:p>
          <a:p>
            <a:r>
              <a:rPr lang="en-GB" b="0" i="0" dirty="0">
                <a:solidFill>
                  <a:srgbClr val="7D7D7D"/>
                </a:solidFill>
                <a:effectLst/>
                <a:latin typeface="Open Sans" panose="020B0606030504020204" pitchFamily="34" charset="0"/>
              </a:rPr>
              <a:t>The B-SCEP Recommendations and Model Preparedness Plan provide foundations to support European countries in preparedness for emergency situations that may impact the blood supply. </a:t>
            </a:r>
          </a:p>
          <a:p>
            <a:endParaRPr lang="en-GB" b="0" i="0" dirty="0">
              <a:solidFill>
                <a:srgbClr val="7D7D7D"/>
              </a:solidFill>
              <a:effectLst/>
              <a:latin typeface="Open Sans" panose="020B0606030504020204" pitchFamily="34" charset="0"/>
            </a:endParaRPr>
          </a:p>
          <a:p>
            <a:r>
              <a:rPr lang="en-GB" b="0" i="0" dirty="0">
                <a:solidFill>
                  <a:srgbClr val="7D7D7D"/>
                </a:solidFill>
                <a:effectLst/>
                <a:latin typeface="Open Sans" panose="020B0606030504020204" pitchFamily="34" charset="0"/>
              </a:rPr>
              <a:t>This toolkit can be applied to any blood system, irrespective of organisational setting, and the standardised format facilitates contingency collaborations. </a:t>
            </a:r>
          </a:p>
          <a:p>
            <a:endParaRPr lang="en-GB" b="0" i="0" dirty="0">
              <a:solidFill>
                <a:srgbClr val="7D7D7D"/>
              </a:solidFill>
              <a:effectLst/>
              <a:latin typeface="Open Sans" panose="020B0606030504020204" pitchFamily="34" charset="0"/>
            </a:endParaRPr>
          </a:p>
          <a:p>
            <a:r>
              <a:rPr lang="en-GB" b="0" i="0" dirty="0">
                <a:solidFill>
                  <a:srgbClr val="7D7D7D"/>
                </a:solidFill>
                <a:effectLst/>
                <a:latin typeface="Open Sans" panose="020B0606030504020204" pitchFamily="34" charset="0"/>
              </a:rPr>
              <a:t>By establishing a B-SCEP, in which key stakeholders and their expected actions are defined for different key risk scenarios, effective mitigation strategies and a rapid response can be implemented. </a:t>
            </a:r>
          </a:p>
          <a:p>
            <a:endParaRPr lang="en-GB" b="0" i="0" dirty="0">
              <a:solidFill>
                <a:srgbClr val="7D7D7D"/>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11</a:t>
            </a:fld>
            <a:endParaRPr lang="en-GB" dirty="0"/>
          </a:p>
        </p:txBody>
      </p:sp>
    </p:spTree>
    <p:extLst>
      <p:ext uri="{BB962C8B-B14F-4D97-AF65-F5344CB8AC3E}">
        <p14:creationId xmlns:p14="http://schemas.microsoft.com/office/powerpoint/2010/main" val="490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6D5A56A-41B6-46C5-944A-0176BC8C4D0D}"/>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1D47C4F1-432C-4A36-B528-C60D3FF2E430}"/>
              </a:ext>
            </a:extLst>
          </p:cNvPr>
          <p:cNvSpPr>
            <a:spLocks noGrp="1" noChangeArrowheads="1"/>
          </p:cNvSpPr>
          <p:nvPr>
            <p:ph type="body" idx="1"/>
          </p:nvPr>
        </p:nvSpPr>
        <p:spPr>
          <a:noFill/>
        </p:spPr>
        <p:txBody>
          <a:bodyPr/>
          <a:lstStyle/>
          <a:p>
            <a:r>
              <a:rPr lang="en-GB" altLang="en-US" dirty="0">
                <a:latin typeface="Arial" panose="020B0604020202020204" pitchFamily="34" charset="0"/>
              </a:rPr>
              <a:t>So what lessons can we learn from other frontline industries including the emergency services, safety critical industries and the austere medical environment</a:t>
            </a:r>
          </a:p>
        </p:txBody>
      </p:sp>
      <p:sp>
        <p:nvSpPr>
          <p:cNvPr id="47108" name="Slide Number Placeholder 3">
            <a:extLst>
              <a:ext uri="{FF2B5EF4-FFF2-40B4-BE49-F238E27FC236}">
                <a16:creationId xmlns:a16="http://schemas.microsoft.com/office/drawing/2014/main" id="{38C23185-8E32-4BBB-9F20-291C66CF53DC}"/>
              </a:ext>
            </a:extLst>
          </p:cNvPr>
          <p:cNvSpPr>
            <a:spLocks noGrp="1"/>
          </p:cNvSpPr>
          <p:nvPr>
            <p:ph type="sldNum" sz="quarter" idx="5"/>
          </p:nvPr>
        </p:nvSpPr>
        <p:spPr>
          <a:noFill/>
        </p:spPr>
        <p:txBody>
          <a:bodyPr/>
          <a:lstStyle>
            <a:lvl1pPr defTabSz="946150">
              <a:defRPr>
                <a:solidFill>
                  <a:schemeClr val="tx1"/>
                </a:solidFill>
                <a:latin typeface="Arial" panose="020B0604020202020204" pitchFamily="34" charset="0"/>
                <a:ea typeface="MS PGothic" panose="020B0600070205080204" pitchFamily="34" charset="-128"/>
              </a:defRPr>
            </a:lvl1pPr>
            <a:lvl2pPr marL="742950" indent="-285750" defTabSz="946150">
              <a:defRPr>
                <a:solidFill>
                  <a:schemeClr val="tx1"/>
                </a:solidFill>
                <a:latin typeface="Arial" panose="020B0604020202020204" pitchFamily="34" charset="0"/>
                <a:ea typeface="MS PGothic" panose="020B0600070205080204" pitchFamily="34" charset="-128"/>
              </a:defRPr>
            </a:lvl2pPr>
            <a:lvl3pPr marL="1143000" indent="-228600" defTabSz="946150">
              <a:defRPr>
                <a:solidFill>
                  <a:schemeClr val="tx1"/>
                </a:solidFill>
                <a:latin typeface="Arial" panose="020B0604020202020204" pitchFamily="34" charset="0"/>
                <a:ea typeface="MS PGothic" panose="020B0600070205080204" pitchFamily="34" charset="-128"/>
              </a:defRPr>
            </a:lvl3pPr>
            <a:lvl4pPr marL="1600200" indent="-228600" defTabSz="946150">
              <a:defRPr>
                <a:solidFill>
                  <a:schemeClr val="tx1"/>
                </a:solidFill>
                <a:latin typeface="Arial" panose="020B0604020202020204" pitchFamily="34" charset="0"/>
                <a:ea typeface="MS PGothic" panose="020B0600070205080204" pitchFamily="34" charset="-128"/>
              </a:defRPr>
            </a:lvl4pPr>
            <a:lvl5pPr marL="2057400" indent="-228600" defTabSz="946150">
              <a:defRPr>
                <a:solidFill>
                  <a:schemeClr val="tx1"/>
                </a:solidFill>
                <a:latin typeface="Arial" panose="020B0604020202020204" pitchFamily="34" charset="0"/>
                <a:ea typeface="MS PGothic" panose="020B0600070205080204" pitchFamily="34" charset="-128"/>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261C73-D5E4-4080-BEED-B798BC970DAA}"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E9771F8-5654-49E7-BDBB-235DFF88BD3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AD3F645-15A1-443E-85C7-4B9668B5764D}"/>
              </a:ext>
            </a:extLst>
          </p:cNvPr>
          <p:cNvSpPr>
            <a:spLocks noGrp="1"/>
          </p:cNvSpPr>
          <p:nvPr>
            <p:ph type="body" idx="1"/>
          </p:nvPr>
        </p:nvSpPr>
        <p:spPr/>
        <p:txBody>
          <a:bodyPr/>
          <a:lstStyle/>
          <a:p>
            <a:pPr>
              <a:defRPr/>
            </a:pPr>
            <a:r>
              <a:rPr lang="en-GB" dirty="0">
                <a:latin typeface="+mn-lt"/>
              </a:rPr>
              <a:t>The cover image of this Remote Damage Control</a:t>
            </a:r>
          </a:p>
          <a:p>
            <a:pPr>
              <a:defRPr/>
            </a:pPr>
            <a:r>
              <a:rPr lang="en-GB" dirty="0">
                <a:latin typeface="+mn-lt"/>
              </a:rPr>
              <a:t>Resuscitation 5th Symposium supplement demonstrates “Forward to the Past” principles. </a:t>
            </a:r>
          </a:p>
          <a:p>
            <a:pPr>
              <a:defRPr/>
            </a:pPr>
            <a:endParaRPr lang="en-GB" dirty="0">
              <a:latin typeface="+mn-lt"/>
            </a:endParaRPr>
          </a:p>
          <a:p>
            <a:pPr>
              <a:defRPr/>
            </a:pPr>
            <a:r>
              <a:rPr lang="en-GB" dirty="0">
                <a:latin typeface="+mn-lt"/>
              </a:rPr>
              <a:t>Concepts developed in</a:t>
            </a:r>
          </a:p>
          <a:p>
            <a:pPr>
              <a:defRPr/>
            </a:pPr>
            <a:r>
              <a:rPr lang="en-GB" dirty="0">
                <a:latin typeface="+mn-lt"/>
              </a:rPr>
              <a:t>WWII but largely abandoned in the 1960s and 70s have been</a:t>
            </a:r>
          </a:p>
          <a:p>
            <a:pPr>
              <a:defRPr/>
            </a:pPr>
            <a:r>
              <a:rPr lang="en-GB" dirty="0">
                <a:latin typeface="+mn-lt"/>
              </a:rPr>
              <a:t>re-examined, refined and updated, and are now reintroduced</a:t>
            </a:r>
          </a:p>
          <a:p>
            <a:pPr>
              <a:defRPr/>
            </a:pPr>
            <a:r>
              <a:rPr lang="en-GB" dirty="0">
                <a:latin typeface="+mn-lt"/>
              </a:rPr>
              <a:t>as life-saving interventions:</a:t>
            </a:r>
          </a:p>
          <a:p>
            <a:pPr>
              <a:defRPr/>
            </a:pPr>
            <a:r>
              <a:rPr lang="en-GB" dirty="0">
                <a:latin typeface="+mn-lt"/>
              </a:rPr>
              <a:t>1. USA: 1965 “Battlefront Transfusion” ToppsVR Battle series</a:t>
            </a:r>
          </a:p>
          <a:p>
            <a:pPr>
              <a:defRPr/>
            </a:pPr>
            <a:r>
              <a:rPr lang="en-GB" dirty="0">
                <a:latin typeface="+mn-lt"/>
              </a:rPr>
              <a:t>trading card used courtesy of The Topps Company, Inc.</a:t>
            </a:r>
          </a:p>
          <a:p>
            <a:pPr>
              <a:defRPr/>
            </a:pPr>
            <a:r>
              <a:rPr lang="en-GB" dirty="0">
                <a:latin typeface="+mn-lt"/>
              </a:rPr>
              <a:t>2. Norway: The National Air Ambulance Service transports a</a:t>
            </a:r>
          </a:p>
          <a:p>
            <a:pPr>
              <a:defRPr/>
            </a:pPr>
            <a:r>
              <a:rPr lang="en-GB" dirty="0">
                <a:latin typeface="+mn-lt"/>
              </a:rPr>
              <a:t>casualty injured in a remote location in Norway.</a:t>
            </a:r>
          </a:p>
          <a:p>
            <a:pPr>
              <a:defRPr/>
            </a:pPr>
            <a:r>
              <a:rPr lang="en-GB" dirty="0">
                <a:latin typeface="+mn-lt"/>
              </a:rPr>
              <a:t>3. UK: Airborne gunners from the Colchester-based 7th</a:t>
            </a:r>
          </a:p>
          <a:p>
            <a:pPr>
              <a:defRPr/>
            </a:pPr>
            <a:r>
              <a:rPr lang="en-GB" dirty="0">
                <a:latin typeface="+mn-lt"/>
              </a:rPr>
              <a:t>Parachute Regiment Royal Horse Artillery (7 Para RHA)</a:t>
            </a:r>
          </a:p>
          <a:p>
            <a:pPr>
              <a:defRPr/>
            </a:pPr>
            <a:r>
              <a:rPr lang="en-GB" dirty="0">
                <a:latin typeface="+mn-lt"/>
              </a:rPr>
              <a:t>apply a compress to a simulated hemorrhaging casualty</a:t>
            </a:r>
          </a:p>
          <a:p>
            <a:pPr>
              <a:defRPr/>
            </a:pPr>
            <a:r>
              <a:rPr lang="en-GB" dirty="0">
                <a:latin typeface="+mn-lt"/>
              </a:rPr>
              <a:t>during an emergency response training exercise.</a:t>
            </a:r>
          </a:p>
          <a:p>
            <a:pPr>
              <a:defRPr/>
            </a:pPr>
            <a:r>
              <a:rPr lang="en-GB" dirty="0">
                <a:latin typeface="+mn-lt"/>
              </a:rPr>
              <a:t>4. USA: Paramedics respond to a vehicle collision in a</a:t>
            </a:r>
          </a:p>
          <a:p>
            <a:pPr>
              <a:defRPr/>
            </a:pPr>
            <a:r>
              <a:rPr lang="en-GB" dirty="0">
                <a:latin typeface="+mn-lt"/>
              </a:rPr>
              <a:t>remote location near Portland, Oregon, courtesy of</a:t>
            </a:r>
          </a:p>
          <a:p>
            <a:pPr>
              <a:defRPr/>
            </a:pPr>
            <a:r>
              <a:rPr lang="en-GB" dirty="0">
                <a:latin typeface="+mn-lt"/>
              </a:rPr>
              <a:t>Dr. Martin Schreiber.</a:t>
            </a:r>
          </a:p>
          <a:p>
            <a:pPr>
              <a:defRPr/>
            </a:pPr>
            <a:r>
              <a:rPr lang="en-GB" dirty="0">
                <a:latin typeface="+mn-lt"/>
              </a:rPr>
              <a:t>5. USA: Dr. Donald Jenkins and the Mayo One Team</a:t>
            </a:r>
          </a:p>
          <a:p>
            <a:pPr>
              <a:defRPr/>
            </a:pPr>
            <a:r>
              <a:rPr lang="en-GB" dirty="0">
                <a:latin typeface="+mn-lt"/>
              </a:rPr>
              <a:t>demonstrate principles of remote damage control</a:t>
            </a:r>
          </a:p>
          <a:p>
            <a:pPr>
              <a:defRPr/>
            </a:pPr>
            <a:r>
              <a:rPr lang="en-GB" dirty="0">
                <a:latin typeface="+mn-lt"/>
              </a:rPr>
              <a:t>resuscitation (RDCR) aboard a rescue helicopter.</a:t>
            </a:r>
          </a:p>
          <a:p>
            <a:pPr>
              <a:defRPr/>
            </a:pPr>
            <a:r>
              <a:rPr lang="en-GB" dirty="0">
                <a:latin typeface="+mn-lt"/>
              </a:rPr>
              <a:t>6. Israel: The Israel Defense Forces emergency response</a:t>
            </a:r>
          </a:p>
          <a:p>
            <a:pPr>
              <a:defRPr/>
            </a:pPr>
            <a:r>
              <a:rPr lang="en-GB" dirty="0">
                <a:latin typeface="+mn-lt"/>
              </a:rPr>
              <a:t>team administers freeze-dried plasma (FDP) in the prehospital</a:t>
            </a:r>
          </a:p>
          <a:p>
            <a:pPr>
              <a:defRPr/>
            </a:pPr>
            <a:r>
              <a:rPr lang="en-GB" dirty="0">
                <a:latin typeface="+mn-lt"/>
              </a:rPr>
              <a:t>setting to resuscitate a severely bleeding casualty.</a:t>
            </a:r>
            <a:endParaRPr lang="en-GB" dirty="0"/>
          </a:p>
        </p:txBody>
      </p:sp>
      <p:sp>
        <p:nvSpPr>
          <p:cNvPr id="48132" name="Slide Number Placeholder 3">
            <a:extLst>
              <a:ext uri="{FF2B5EF4-FFF2-40B4-BE49-F238E27FC236}">
                <a16:creationId xmlns:a16="http://schemas.microsoft.com/office/drawing/2014/main" id="{4C5B1485-510D-4FA9-8D63-4E146E2B372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5825">
              <a:spcBef>
                <a:spcPct val="30000"/>
              </a:spcBef>
              <a:defRPr sz="1200">
                <a:solidFill>
                  <a:schemeClr val="tx1"/>
                </a:solidFill>
                <a:latin typeface="Arial" panose="020B0604020202020204" pitchFamily="34" charset="0"/>
              </a:defRPr>
            </a:lvl1pPr>
            <a:lvl2pPr marL="742950" indent="-285750" defTabSz="885825">
              <a:spcBef>
                <a:spcPct val="30000"/>
              </a:spcBef>
              <a:defRPr sz="1200">
                <a:solidFill>
                  <a:schemeClr val="tx1"/>
                </a:solidFill>
                <a:latin typeface="Arial" panose="020B0604020202020204" pitchFamily="34" charset="0"/>
              </a:defRPr>
            </a:lvl2pPr>
            <a:lvl3pPr marL="1143000" indent="-228600" defTabSz="885825">
              <a:spcBef>
                <a:spcPct val="30000"/>
              </a:spcBef>
              <a:defRPr sz="1200">
                <a:solidFill>
                  <a:schemeClr val="tx1"/>
                </a:solidFill>
                <a:latin typeface="Arial" panose="020B0604020202020204" pitchFamily="34" charset="0"/>
              </a:defRPr>
            </a:lvl3pPr>
            <a:lvl4pPr marL="1600200" indent="-228600" defTabSz="885825">
              <a:spcBef>
                <a:spcPct val="30000"/>
              </a:spcBef>
              <a:defRPr sz="1200">
                <a:solidFill>
                  <a:schemeClr val="tx1"/>
                </a:solidFill>
                <a:latin typeface="Arial" panose="020B0604020202020204" pitchFamily="34" charset="0"/>
              </a:defRPr>
            </a:lvl4pPr>
            <a:lvl5pPr marL="2057400" indent="-228600" defTabSz="885825">
              <a:spcBef>
                <a:spcPct val="30000"/>
              </a:spcBef>
              <a:defRPr sz="1200">
                <a:solidFill>
                  <a:schemeClr val="tx1"/>
                </a:solidFill>
                <a:latin typeface="Arial" panose="020B0604020202020204" pitchFamily="34" charset="0"/>
              </a:defRPr>
            </a:lvl5pPr>
            <a:lvl6pPr marL="2514600" indent="-228600" defTabSz="8858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58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58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58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264447-D85F-42B0-A8D1-2E59DD879624}" type="slidenum">
              <a:rPr lang="en-GB" altLang="en-US" sz="1100"/>
              <a:pPr>
                <a:spcBef>
                  <a:spcPct val="0"/>
                </a:spcBef>
              </a:pPr>
              <a:t>13</a:t>
            </a:fld>
            <a:endParaRPr lang="en-GB" alt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CBB2C40-C92E-4C71-B142-95A8B33BCCF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FE3A94EE-3B44-4F63-A4C2-42F779459FA2}"/>
              </a:ext>
            </a:extLst>
          </p:cNvPr>
          <p:cNvSpPr>
            <a:spLocks noGrp="1"/>
          </p:cNvSpPr>
          <p:nvPr>
            <p:ph type="body" idx="1"/>
          </p:nvPr>
        </p:nvSpPr>
        <p:spPr>
          <a:noFill/>
        </p:spPr>
        <p:txBody>
          <a:bodyPr/>
          <a:lstStyle/>
          <a:p>
            <a:pPr eaLnBrk="1" hangingPunct="1">
              <a:spcBef>
                <a:spcPct val="50000"/>
              </a:spcBef>
              <a:spcAft>
                <a:spcPct val="0"/>
              </a:spcAft>
              <a:buClrTx/>
              <a:defRPr/>
            </a:pPr>
            <a:r>
              <a:rPr lang="en-GB" altLang="en-US" sz="1200" dirty="0">
                <a:latin typeface="+mj-lt"/>
                <a:cs typeface="Arial" panose="020B0604020202020204" pitchFamily="34" charset="0"/>
              </a:rPr>
              <a:t>The military are often asked for logistic support to emergencies.  Here are examples of laboratory support, cold chain and communications</a:t>
            </a:r>
          </a:p>
          <a:p>
            <a:pPr eaLnBrk="1" hangingPunct="1">
              <a:spcBef>
                <a:spcPct val="50000"/>
              </a:spcBef>
              <a:spcAft>
                <a:spcPct val="0"/>
              </a:spcAft>
              <a:buClrTx/>
              <a:defRPr/>
            </a:pPr>
            <a:endParaRPr lang="en-GB" altLang="en-US" sz="1200" dirty="0">
              <a:latin typeface="+mj-lt"/>
              <a:cs typeface="Arial" panose="020B0604020202020204" pitchFamily="34" charset="0"/>
            </a:endParaRPr>
          </a:p>
          <a:p>
            <a:pPr eaLnBrk="1" hangingPunct="1">
              <a:spcBef>
                <a:spcPct val="50000"/>
              </a:spcBef>
              <a:spcAft>
                <a:spcPct val="0"/>
              </a:spcAft>
              <a:buClrTx/>
              <a:defRPr/>
            </a:pPr>
            <a:r>
              <a:rPr lang="en-GB" altLang="en-US" sz="1200" dirty="0">
                <a:latin typeface="+mj-lt"/>
                <a:cs typeface="Arial" panose="020B0604020202020204" pitchFamily="34" charset="0"/>
              </a:rPr>
              <a:t>Transfusion support in MCE includes:</a:t>
            </a:r>
          </a:p>
          <a:p>
            <a:pPr marL="342900" indent="-342900" eaLnBrk="1" hangingPunct="1">
              <a:spcBef>
                <a:spcPct val="50000"/>
              </a:spcBef>
              <a:spcAft>
                <a:spcPct val="0"/>
              </a:spcAft>
              <a:buClrTx/>
              <a:buFont typeface="Arial" panose="020B0604020202020204" pitchFamily="34" charset="0"/>
              <a:buChar char="•"/>
              <a:defRPr/>
            </a:pPr>
            <a:r>
              <a:rPr lang="en-GB" altLang="en-US" sz="1200" dirty="0">
                <a:latin typeface="+mj-lt"/>
                <a:cs typeface="Arial" panose="020B0604020202020204" pitchFamily="34" charset="0"/>
              </a:rPr>
              <a:t>Provision of blood and blood components</a:t>
            </a:r>
          </a:p>
          <a:p>
            <a:pPr marL="342900" indent="-342900" eaLnBrk="1" hangingPunct="1">
              <a:spcBef>
                <a:spcPct val="50000"/>
              </a:spcBef>
              <a:spcAft>
                <a:spcPct val="0"/>
              </a:spcAft>
              <a:buClrTx/>
              <a:buFont typeface="Arial" panose="020B0604020202020204" pitchFamily="34" charset="0"/>
              <a:buChar char="•"/>
              <a:defRPr/>
            </a:pPr>
            <a:r>
              <a:rPr lang="en-GB" altLang="en-US" sz="1200" dirty="0">
                <a:latin typeface="+mj-lt"/>
                <a:cs typeface="Arial" panose="020B0604020202020204" pitchFamily="34" charset="0"/>
              </a:rPr>
              <a:t>Blood grouping (and screening for atypical antibodies)</a:t>
            </a:r>
          </a:p>
          <a:p>
            <a:pPr marL="342900" indent="-342900" eaLnBrk="1" hangingPunct="1">
              <a:spcBef>
                <a:spcPct val="50000"/>
              </a:spcBef>
              <a:spcAft>
                <a:spcPct val="0"/>
              </a:spcAft>
              <a:buClrTx/>
              <a:buFont typeface="Arial" panose="020B0604020202020204" pitchFamily="34" charset="0"/>
              <a:buChar char="•"/>
              <a:defRPr/>
            </a:pPr>
            <a:r>
              <a:rPr lang="en-GB" altLang="en-US" sz="1200" dirty="0">
                <a:latin typeface="+mj-lt"/>
                <a:cs typeface="Arial" panose="020B0604020202020204" pitchFamily="34" charset="0"/>
              </a:rPr>
              <a:t>Documentation and regulatory compliance</a:t>
            </a:r>
          </a:p>
          <a:p>
            <a:pPr marL="342900" indent="-342900" eaLnBrk="1" hangingPunct="1">
              <a:spcBef>
                <a:spcPct val="50000"/>
              </a:spcBef>
              <a:spcAft>
                <a:spcPct val="0"/>
              </a:spcAft>
              <a:buClrTx/>
              <a:buFont typeface="Arial" panose="020B0604020202020204" pitchFamily="34" charset="0"/>
              <a:buChar char="•"/>
              <a:defRPr/>
            </a:pPr>
            <a:r>
              <a:rPr lang="en-GB" altLang="en-US" sz="1200" dirty="0">
                <a:latin typeface="+mj-lt"/>
                <a:cs typeface="Arial" panose="020B0604020202020204" pitchFamily="34" charset="0"/>
              </a:rPr>
              <a:t>(Donor management)</a:t>
            </a:r>
          </a:p>
          <a:p>
            <a:endParaRPr lang="en-GB" altLang="en-US" dirty="0">
              <a:latin typeface="Arial" panose="020B0604020202020204" pitchFamily="34" charset="0"/>
            </a:endParaRPr>
          </a:p>
          <a:p>
            <a:r>
              <a:rPr lang="en-GB" altLang="en-US" dirty="0">
                <a:latin typeface="Arial" panose="020B0604020202020204" pitchFamily="34" charset="0"/>
              </a:rPr>
              <a:t>Tracebility is a legal requirement</a:t>
            </a:r>
          </a:p>
          <a:p>
            <a:r>
              <a:rPr lang="en-GB" altLang="en-US" dirty="0">
                <a:latin typeface="Arial" panose="020B0604020202020204" pitchFamily="34" charset="0"/>
              </a:rPr>
              <a:t>Evidence of Cold chain must be required</a:t>
            </a:r>
          </a:p>
        </p:txBody>
      </p:sp>
      <p:sp>
        <p:nvSpPr>
          <p:cNvPr id="57348" name="Slide Number Placeholder 3">
            <a:extLst>
              <a:ext uri="{FF2B5EF4-FFF2-40B4-BE49-F238E27FC236}">
                <a16:creationId xmlns:a16="http://schemas.microsoft.com/office/drawing/2014/main" id="{BADB8757-EFDA-4C6F-B9DA-171D345B5507}"/>
              </a:ext>
            </a:extLst>
          </p:cNvPr>
          <p:cNvSpPr>
            <a:spLocks noGrp="1"/>
          </p:cNvSpPr>
          <p:nvPr>
            <p:ph type="sldNum" sz="quarter" idx="5"/>
          </p:nvPr>
        </p:nvSpPr>
        <p:spPr>
          <a:noFill/>
        </p:spPr>
        <p:txBody>
          <a:bodyPr/>
          <a:lstStyle>
            <a:lvl1pPr defTabSz="885825" eaLnBrk="0" hangingPunct="0">
              <a:defRPr>
                <a:solidFill>
                  <a:schemeClr val="tx1"/>
                </a:solidFill>
                <a:latin typeface="Arial" panose="020B0604020202020204" pitchFamily="34" charset="0"/>
              </a:defRPr>
            </a:lvl1pPr>
            <a:lvl2pPr marL="742950" indent="-285750" defTabSz="885825" eaLnBrk="0" hangingPunct="0">
              <a:defRPr>
                <a:solidFill>
                  <a:schemeClr val="tx1"/>
                </a:solidFill>
                <a:latin typeface="Arial" panose="020B0604020202020204" pitchFamily="34" charset="0"/>
              </a:defRPr>
            </a:lvl2pPr>
            <a:lvl3pPr marL="1143000" indent="-228600" defTabSz="885825" eaLnBrk="0" hangingPunct="0">
              <a:defRPr>
                <a:solidFill>
                  <a:schemeClr val="tx1"/>
                </a:solidFill>
                <a:latin typeface="Arial" panose="020B0604020202020204" pitchFamily="34" charset="0"/>
              </a:defRPr>
            </a:lvl3pPr>
            <a:lvl4pPr marL="1600200" indent="-228600" defTabSz="885825" eaLnBrk="0" hangingPunct="0">
              <a:defRPr>
                <a:solidFill>
                  <a:schemeClr val="tx1"/>
                </a:solidFill>
                <a:latin typeface="Arial" panose="020B0604020202020204" pitchFamily="34" charset="0"/>
              </a:defRPr>
            </a:lvl4pPr>
            <a:lvl5pPr marL="2057400" indent="-228600" defTabSz="885825" eaLnBrk="0" hangingPunct="0">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D82289-DD74-46A5-AC2D-D0325D772101}" type="slidenum">
              <a:rPr lang="en-US" altLang="en-US"/>
              <a:pPr eaLnBrk="1" hangingPunct="1"/>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485;p28:notes">
            <a:extLst>
              <a:ext uri="{FF2B5EF4-FFF2-40B4-BE49-F238E27FC236}">
                <a16:creationId xmlns:a16="http://schemas.microsoft.com/office/drawing/2014/main" id="{723AEF10-527F-4376-BDD6-A90A0170E5F6}"/>
              </a:ext>
            </a:extLst>
          </p:cNvPr>
          <p:cNvSpPr>
            <a:spLocks noGrp="1" noRot="1" noChangeAspect="1" noTextEdit="1"/>
          </p:cNvSpPr>
          <p:nvPr>
            <p:ph type="sldImg" idx="2"/>
          </p:nvPr>
        </p:nvSpPr>
        <p:spPr>
          <a:xfrm>
            <a:off x="387350" y="687388"/>
            <a:ext cx="6100763" cy="34321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78851" name="Google Shape;486;p28:notes">
            <a:extLst>
              <a:ext uri="{FF2B5EF4-FFF2-40B4-BE49-F238E27FC236}">
                <a16:creationId xmlns:a16="http://schemas.microsoft.com/office/drawing/2014/main" id="{ECECCFD3-7E96-4CCA-A7B0-ABC0B262B91D}"/>
              </a:ext>
            </a:extLst>
          </p:cNvPr>
          <p:cNvSpPr>
            <a:spLocks noGrp="1" noChangeArrowheads="1"/>
          </p:cNvSpPr>
          <p:nvPr>
            <p:ph type="body" idx="1"/>
          </p:nvPr>
        </p:nvSpPr>
        <p:spPr>
          <a:xfrm>
            <a:off x="687388" y="4348163"/>
            <a:ext cx="5500687"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2" tIns="44701" rIns="89402" bIns="44701"/>
          <a:lstStyle/>
          <a:p>
            <a:r>
              <a:rPr lang="en-US" sz="2000" b="1" i="0" dirty="0">
                <a:solidFill>
                  <a:schemeClr val="bg1">
                    <a:alpha val="80000"/>
                  </a:schemeClr>
                </a:solidFill>
                <a:effectLst/>
              </a:rPr>
              <a:t>We recommend that you appoint</a:t>
            </a:r>
          </a:p>
          <a:p>
            <a:endParaRPr lang="en-US" sz="2000" b="1" i="0" dirty="0">
              <a:solidFill>
                <a:schemeClr val="bg1">
                  <a:alpha val="80000"/>
                </a:schemeClr>
              </a:solidFill>
              <a:effectLst/>
            </a:endParaRPr>
          </a:p>
          <a:p>
            <a:r>
              <a:rPr lang="en-US" sz="2000" b="1" i="0" dirty="0">
                <a:solidFill>
                  <a:schemeClr val="bg1">
                    <a:alpha val="80000"/>
                  </a:schemeClr>
                </a:solidFill>
                <a:effectLst/>
              </a:rPr>
              <a:t>Triage</a:t>
            </a:r>
            <a:r>
              <a:rPr lang="en-US" sz="2000" b="0" i="0" dirty="0">
                <a:solidFill>
                  <a:schemeClr val="bg1">
                    <a:alpha val="80000"/>
                  </a:schemeClr>
                </a:solidFill>
                <a:effectLst/>
              </a:rPr>
              <a:t> is the prioritization of patient care based on </a:t>
            </a:r>
          </a:p>
          <a:p>
            <a:pPr lvl="1"/>
            <a:r>
              <a:rPr lang="en-US" sz="2000" b="0" i="0" dirty="0">
                <a:solidFill>
                  <a:schemeClr val="bg1">
                    <a:alpha val="80000"/>
                  </a:schemeClr>
                </a:solidFill>
                <a:effectLst/>
              </a:rPr>
              <a:t>Injury (severity, prognosis)</a:t>
            </a:r>
          </a:p>
          <a:p>
            <a:pPr lvl="1"/>
            <a:r>
              <a:rPr lang="en-US" sz="2000" b="0" i="0" dirty="0">
                <a:solidFill>
                  <a:schemeClr val="bg1">
                    <a:alpha val="80000"/>
                  </a:schemeClr>
                </a:solidFill>
                <a:effectLst/>
              </a:rPr>
              <a:t>Resource availability</a:t>
            </a:r>
          </a:p>
          <a:p>
            <a:pPr marL="177800" lvl="1"/>
            <a:endParaRPr lang="en-US" sz="2000" b="0" i="0" dirty="0">
              <a:solidFill>
                <a:schemeClr val="bg1">
                  <a:alpha val="80000"/>
                </a:schemeClr>
              </a:solidFill>
              <a:effectLst/>
            </a:endParaRPr>
          </a:p>
          <a:p>
            <a:r>
              <a:rPr lang="en-US" sz="2000" dirty="0">
                <a:solidFill>
                  <a:schemeClr val="bg1">
                    <a:alpha val="80000"/>
                  </a:schemeClr>
                </a:solidFill>
              </a:rPr>
              <a:t>A simple example is shown which can be applied at an incident or in hospital</a:t>
            </a:r>
          </a:p>
          <a:p>
            <a:pPr marL="0"/>
            <a:endParaRPr lang="en-US" sz="2000" b="0" i="0" dirty="0">
              <a:solidFill>
                <a:schemeClr val="bg1">
                  <a:alpha val="80000"/>
                </a:schemeClr>
              </a:solidFill>
              <a:effectLst/>
            </a:endParaRPr>
          </a:p>
          <a:p>
            <a:r>
              <a:rPr lang="en-US" sz="2000" b="0" i="0" dirty="0">
                <a:solidFill>
                  <a:schemeClr val="bg1">
                    <a:alpha val="80000"/>
                  </a:schemeClr>
                </a:solidFill>
                <a:effectLst/>
              </a:rPr>
              <a:t>The principle can be used in Transfusion support to prioritise our efforts</a:t>
            </a:r>
          </a:p>
          <a:p>
            <a:endParaRPr lang="en-US" sz="2000" b="0" i="0" dirty="0">
              <a:solidFill>
                <a:schemeClr val="bg1">
                  <a:alpha val="80000"/>
                </a:schemeClr>
              </a:solidFill>
              <a:effectLst/>
            </a:endParaRPr>
          </a:p>
          <a:p>
            <a:pPr marL="0" marR="0" lvl="0" indent="0" algn="l" defTabSz="914400" rtl="0" eaLnBrk="1" fontAlgn="auto" latinLnBrk="0" hangingPunct="1">
              <a:lnSpc>
                <a:spcPct val="100000"/>
              </a:lnSpc>
              <a:spcBef>
                <a:spcPct val="0"/>
              </a:spcBef>
              <a:spcAft>
                <a:spcPts val="0"/>
              </a:spcAft>
              <a:buClr>
                <a:srgbClr val="000000"/>
              </a:buClr>
              <a:buSzPts val="1300"/>
              <a:buFont typeface="Calibri" panose="020F0502020204030204" pitchFamily="34" charset="0"/>
              <a:buNone/>
              <a:tabLst/>
              <a:defRPr/>
            </a:pPr>
            <a:r>
              <a:rPr lang="en-US" altLang="en-US" sz="1200" i="1" dirty="0">
                <a:solidFill>
                  <a:srgbClr val="000000"/>
                </a:solidFill>
                <a:cs typeface="Arial" panose="020B0604020202020204" pitchFamily="34" charset="0"/>
                <a:sym typeface="Arial" panose="020B0604020202020204" pitchFamily="34" charset="0"/>
              </a:rPr>
              <a:t>Exercising the role of a forward transfusion co-ordinator in Ex Pandora, hospital level exercise with blood service observer, Birmingham, UK,</a:t>
            </a:r>
            <a:r>
              <a:rPr lang="en-US" altLang="en-US" sz="2000" i="1" dirty="0">
                <a:solidFill>
                  <a:srgbClr val="000000"/>
                </a:solidFill>
              </a:rPr>
              <a:t> </a:t>
            </a:r>
            <a:r>
              <a:rPr lang="en-US" altLang="en-US" sz="1200" i="1" dirty="0">
                <a:solidFill>
                  <a:srgbClr val="000000"/>
                </a:solidFill>
                <a:cs typeface="Arial" panose="020B0604020202020204" pitchFamily="34" charset="0"/>
                <a:sym typeface="Arial" panose="020B0604020202020204" pitchFamily="34" charset="0"/>
              </a:rPr>
              <a:t>2017</a:t>
            </a:r>
            <a:r>
              <a:rPr lang="en-US" altLang="en-US" sz="2000" dirty="0">
                <a:solidFill>
                  <a:srgbClr val="000000"/>
                </a:solidFill>
                <a:cs typeface="Arial" panose="020B0604020202020204" pitchFamily="34" charset="0"/>
                <a:sym typeface="Arial" panose="020B0604020202020204" pitchFamily="34" charset="0"/>
              </a:rPr>
              <a:t>.</a:t>
            </a:r>
            <a:endParaRPr lang="en-US" altLang="en-US" sz="20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Clr>
                <a:srgbClr val="000000"/>
              </a:buClr>
              <a:buSzPts val="1300"/>
              <a:buFont typeface="Calibri" panose="020F0502020204030204" pitchFamily="34" charset="0"/>
              <a:buNone/>
            </a:pPr>
            <a:endParaRPr lang="en-US" altLang="en-US" sz="1300" dirty="0">
              <a:latin typeface="Arial" panose="020B0604020202020204" pitchFamily="34" charset="0"/>
              <a:cs typeface="Arial" panose="020B0604020202020204" pitchFamily="34" charset="0"/>
              <a:sym typeface="Arial" panose="020B0604020202020204" pitchFamily="34" charset="0"/>
            </a:endParaRPr>
          </a:p>
        </p:txBody>
      </p:sp>
      <p:sp>
        <p:nvSpPr>
          <p:cNvPr id="78852" name="Google Shape;487;p28:notes">
            <a:extLst>
              <a:ext uri="{FF2B5EF4-FFF2-40B4-BE49-F238E27FC236}">
                <a16:creationId xmlns:a16="http://schemas.microsoft.com/office/drawing/2014/main" id="{69F2E6BC-EAEC-4230-99E7-BFE6CED07DB1}"/>
              </a:ext>
            </a:extLst>
          </p:cNvPr>
          <p:cNvSpPr>
            <a:spLocks noGrp="1"/>
          </p:cNvSpPr>
          <p:nvPr>
            <p:ph type="sldNum" sz="quarter" idx="5"/>
          </p:nvPr>
        </p:nvSpPr>
        <p:spPr>
          <a:xfrm>
            <a:off x="3892550" y="8696325"/>
            <a:ext cx="29813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2" tIns="44701" rIns="89402" bIns="44701"/>
          <a:lstStyle>
            <a:lvl1pPr defTabSz="947738">
              <a:defRPr>
                <a:solidFill>
                  <a:schemeClr val="tx1"/>
                </a:solidFill>
                <a:latin typeface="Arial" panose="020B0604020202020204" pitchFamily="34" charset="0"/>
                <a:ea typeface="ＭＳ Ｐゴシック" panose="020B0600070205080204" pitchFamily="34" charset="-128"/>
              </a:defRPr>
            </a:lvl1pPr>
            <a:lvl2pPr marL="742950" indent="-285750" defTabSz="947738">
              <a:defRPr>
                <a:solidFill>
                  <a:schemeClr val="tx1"/>
                </a:solidFill>
                <a:latin typeface="Arial" panose="020B0604020202020204" pitchFamily="34" charset="0"/>
                <a:ea typeface="ＭＳ Ｐゴシック" panose="020B0600070205080204" pitchFamily="34" charset="-128"/>
              </a:defRPr>
            </a:lvl2pPr>
            <a:lvl3pPr marL="1144588" indent="-228600" defTabSz="947738">
              <a:defRPr>
                <a:solidFill>
                  <a:schemeClr val="tx1"/>
                </a:solidFill>
                <a:latin typeface="Arial" panose="020B0604020202020204" pitchFamily="34" charset="0"/>
                <a:ea typeface="ＭＳ Ｐゴシック" panose="020B0600070205080204" pitchFamily="34" charset="-128"/>
              </a:defRPr>
            </a:lvl3pPr>
            <a:lvl4pPr marL="1601788" indent="-228600" defTabSz="947738">
              <a:defRPr>
                <a:solidFill>
                  <a:schemeClr val="tx1"/>
                </a:solidFill>
                <a:latin typeface="Arial" panose="020B0604020202020204" pitchFamily="34" charset="0"/>
                <a:ea typeface="ＭＳ Ｐゴシック" panose="020B0600070205080204" pitchFamily="34" charset="-128"/>
              </a:defRPr>
            </a:lvl4pPr>
            <a:lvl5pPr marL="2060575" indent="-228600" defTabSz="947738">
              <a:defRPr>
                <a:solidFill>
                  <a:schemeClr val="tx1"/>
                </a:solidFill>
                <a:latin typeface="Arial" panose="020B0604020202020204" pitchFamily="34" charset="0"/>
                <a:ea typeface="ＭＳ Ｐゴシック" panose="020B0600070205080204" pitchFamily="34" charset="-128"/>
              </a:defRPr>
            </a:lvl5pPr>
            <a:lvl6pPr marL="2517775" indent="-228600" defTabSz="947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4975" indent="-228600" defTabSz="947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32175" indent="-228600" defTabSz="947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9375" indent="-228600" defTabSz="947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100"/>
              <a:buFont typeface="Arial" panose="020B0604020202020204" pitchFamily="34" charset="0"/>
              <a:buNone/>
            </a:pPr>
            <a:fld id="{305FF324-47E4-454D-B580-E561E706F148}" type="slidenum">
              <a:rPr lang="en-US" altLang="en-US" sz="1100">
                <a:solidFill>
                  <a:srgbClr val="000000"/>
                </a:solidFill>
                <a:cs typeface="Arial" panose="020B0604020202020204" pitchFamily="34" charset="0"/>
                <a:sym typeface="Arial" panose="020B0604020202020204" pitchFamily="34" charset="0"/>
              </a:rPr>
              <a:pPr>
                <a:buClr>
                  <a:srgbClr val="000000"/>
                </a:buClr>
                <a:buSzPts val="1100"/>
                <a:buFont typeface="Arial" panose="020B0604020202020204" pitchFamily="34" charset="0"/>
                <a:buNone/>
              </a:pPr>
              <a:t>15</a:t>
            </a:fld>
            <a:endParaRPr lang="en-US" altLang="en-US" sz="1100"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55555"/>
                </a:solidFill>
                <a:effectLst/>
                <a:latin typeface="Open Sans" panose="020B0606030504020204" pitchFamily="34" charset="0"/>
              </a:rPr>
              <a:t>The rapid development of integrated care systems using virtual team meetings, virtual command and control centres, have led to better flow of data both and out.</a:t>
            </a:r>
          </a:p>
          <a:p>
            <a:endParaRPr lang="en-GB" b="0" i="0" dirty="0">
              <a:solidFill>
                <a:srgbClr val="555555"/>
              </a:solidFill>
              <a:effectLst/>
              <a:latin typeface="Open Sans" panose="020B0606030504020204" pitchFamily="34" charset="0"/>
            </a:endParaRPr>
          </a:p>
          <a:p>
            <a:r>
              <a:rPr lang="en-GB" b="0" i="0" dirty="0">
                <a:solidFill>
                  <a:srgbClr val="555555"/>
                </a:solidFill>
                <a:effectLst/>
                <a:latin typeface="Open Sans" panose="020B0606030504020204" pitchFamily="34" charset="0"/>
              </a:rPr>
              <a:t>Previous barriers to sharing health and care records are also dissolving thanks to our coordinated response to Covid-19, The simple fact that everyone has been working together on this has meant we have achieved results previously thought impossible and This is helped by a long-overdue injection of funds from national government.</a:t>
            </a:r>
            <a:endParaRPr lang="en-GB" b="0" i="0" dirty="0">
              <a:solidFill>
                <a:srgbClr val="333333"/>
              </a:solidFill>
              <a:effectLst/>
              <a:latin typeface="Georgia" panose="02040502050405020303" pitchFamily="18" charset="0"/>
            </a:endParaRPr>
          </a:p>
          <a:p>
            <a:endParaRPr lang="en-GB" b="0" i="0" dirty="0">
              <a:solidFill>
                <a:srgbClr val="333333"/>
              </a:solidFill>
              <a:effectLst/>
              <a:latin typeface="Georgia" panose="02040502050405020303" pitchFamily="18" charset="0"/>
            </a:endParaRPr>
          </a:p>
          <a:p>
            <a:r>
              <a:rPr lang="en-GB" b="0" i="0" dirty="0">
                <a:solidFill>
                  <a:srgbClr val="333333"/>
                </a:solidFill>
                <a:effectLst/>
                <a:latin typeface="Georgia" panose="02040502050405020303" pitchFamily="18" charset="0"/>
              </a:rPr>
              <a:t>Turkish Red Crescent Blood Supply Chain Framework</a:t>
            </a:r>
          </a:p>
          <a:p>
            <a:endParaRPr lang="en-GB" b="0" i="0" dirty="0">
              <a:solidFill>
                <a:srgbClr val="333333"/>
              </a:solidFill>
              <a:effectLst/>
              <a:latin typeface="Georgia" panose="02040502050405020303" pitchFamily="18" charset="0"/>
            </a:endParaRPr>
          </a:p>
          <a:p>
            <a:pPr algn="l"/>
            <a:r>
              <a:rPr lang="en-GB" sz="1800" b="0" i="0" u="none" strike="noStrike" baseline="0" dirty="0">
                <a:solidFill>
                  <a:srgbClr val="000000"/>
                </a:solidFill>
                <a:latin typeface="AdvPTimes"/>
              </a:rPr>
              <a:t>Blood is a vital fluid that can deteriorate quickly which makes the development of precise blood supply chains a fundamental issue. Blood supply chains are systems that carry out the activities of collecting blood from donors,</a:t>
            </a:r>
          </a:p>
          <a:p>
            <a:pPr algn="l"/>
            <a:r>
              <a:rPr lang="en-GB" sz="1800" b="0" i="0" u="none" strike="noStrike" baseline="0" dirty="0">
                <a:solidFill>
                  <a:srgbClr val="000000"/>
                </a:solidFill>
                <a:latin typeface="AdvPTimes"/>
              </a:rPr>
              <a:t>processing in laboratories, producing, storing and distributing blood products to the people in need. In this regard, blood supply chains can be considered as a human supply chain. Uncertainties in demand and supply, and the</a:t>
            </a:r>
          </a:p>
          <a:p>
            <a:pPr algn="l"/>
            <a:r>
              <a:rPr lang="en-GB" sz="1800" b="0" i="0" u="none" strike="noStrike" baseline="0" dirty="0">
                <a:solidFill>
                  <a:srgbClr val="000000"/>
                </a:solidFill>
                <a:latin typeface="AdvPTimes"/>
              </a:rPr>
              <a:t>fact that blood is a vital and perishable product, make it difficult to design and plan effective and efficient blood supply chains.</a:t>
            </a:r>
          </a:p>
          <a:p>
            <a:pPr algn="l"/>
            <a:endParaRPr lang="en-GB" sz="1800" b="0" i="0" u="none" strike="noStrike" baseline="0" dirty="0">
              <a:solidFill>
                <a:srgbClr val="000000"/>
              </a:solidFill>
              <a:latin typeface="AdvPTimes"/>
            </a:endParaRPr>
          </a:p>
          <a:p>
            <a:pPr algn="l"/>
            <a:r>
              <a:rPr lang="en-GB" b="1" i="0" dirty="0">
                <a:solidFill>
                  <a:srgbClr val="202122"/>
                </a:solidFill>
                <a:effectLst/>
                <a:latin typeface="Arial" panose="020B0604020202020204" pitchFamily="34" charset="0"/>
              </a:rPr>
              <a:t>Perhaps we need to be making better use of General-purpose technologies</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GPTs</a:t>
            </a:r>
            <a:r>
              <a:rPr lang="en-GB" b="0" i="0" dirty="0">
                <a:solidFill>
                  <a:srgbClr val="202122"/>
                </a:solidFill>
                <a:effectLst/>
                <a:latin typeface="Arial" panose="020B0604020202020204" pitchFamily="34" charset="0"/>
              </a:rPr>
              <a:t>) such as ICT and artificial intelligence.  When combined with Big Data we could create a much better evidence base for our emergency planning.</a:t>
            </a:r>
          </a:p>
          <a:p>
            <a:pPr algn="l"/>
            <a:r>
              <a:rPr lang="en-GB" b="1" i="0" dirty="0">
                <a:solidFill>
                  <a:srgbClr val="202122"/>
                </a:solidFill>
                <a:effectLst/>
                <a:latin typeface="Arial" panose="020B0604020202020204" pitchFamily="34" charset="0"/>
              </a:rPr>
              <a:t>General-purpose technologies</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GPTs</a:t>
            </a:r>
            <a:r>
              <a:rPr lang="en-GB" b="0" i="0" dirty="0">
                <a:solidFill>
                  <a:srgbClr val="202122"/>
                </a:solidFill>
                <a:effectLst/>
                <a:latin typeface="Arial" panose="020B0604020202020204" pitchFamily="34" charset="0"/>
              </a:rPr>
              <a:t>) are technologies that can affect an entire </a:t>
            </a:r>
            <a:r>
              <a:rPr lang="en-GB" b="0" i="0" u="none" strike="noStrike" dirty="0">
                <a:solidFill>
                  <a:srgbClr val="3366CC"/>
                </a:solidFill>
                <a:effectLst/>
                <a:latin typeface="Arial" panose="020B0604020202020204" pitchFamily="34" charset="0"/>
                <a:hlinkClick r:id="rId3" tooltip="Economic system"/>
              </a:rPr>
              <a:t>economy</a:t>
            </a:r>
            <a:r>
              <a:rPr lang="en-GB" b="0" i="0" dirty="0">
                <a:solidFill>
                  <a:srgbClr val="202122"/>
                </a:solidFill>
                <a:effectLst/>
                <a:latin typeface="Arial" panose="020B0604020202020204" pitchFamily="34" charset="0"/>
              </a:rPr>
              <a:t> (usually at a </a:t>
            </a:r>
            <a:r>
              <a:rPr lang="en-GB" b="0" i="0" u="none" strike="noStrike" dirty="0">
                <a:solidFill>
                  <a:srgbClr val="3366CC"/>
                </a:solidFill>
                <a:effectLst/>
                <a:latin typeface="Arial" panose="020B0604020202020204" pitchFamily="34" charset="0"/>
                <a:hlinkClick r:id="rId4" tooltip="Nation"/>
              </a:rPr>
              <a:t>national</a:t>
            </a:r>
            <a:r>
              <a:rPr lang="en-GB" b="0" i="0" dirty="0">
                <a:solidFill>
                  <a:srgbClr val="202122"/>
                </a:solidFill>
                <a:effectLst/>
                <a:latin typeface="Arial" panose="020B0604020202020204" pitchFamily="34" charset="0"/>
              </a:rPr>
              <a:t> or global level) – which may initially have risks but can be harnessed for the benefit of society</a:t>
            </a:r>
          </a:p>
          <a:p>
            <a:pPr algn="l"/>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16</a:t>
            </a:fld>
            <a:endParaRPr lang="en-GB" dirty="0"/>
          </a:p>
        </p:txBody>
      </p:sp>
    </p:spTree>
    <p:extLst>
      <p:ext uri="{BB962C8B-B14F-4D97-AF65-F5344CB8AC3E}">
        <p14:creationId xmlns:p14="http://schemas.microsoft.com/office/powerpoint/2010/main" val="153634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The role of the military and the assistance to the civil authorities may be formally included in policy</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Here is the 2022 edition of the Joint Defence Publication – available on line.</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The provision of military assistance is governed by 4 principles. MACA may be authorised when:</a:t>
            </a:r>
          </a:p>
          <a:p>
            <a:pPr algn="l">
              <a:buFont typeface="+mj-lt"/>
              <a:buAutoNum type="arabicPeriod"/>
            </a:pPr>
            <a:r>
              <a:rPr lang="en-GB" b="0" i="0" dirty="0">
                <a:solidFill>
                  <a:srgbClr val="0B0C0C"/>
                </a:solidFill>
                <a:effectLst/>
                <a:latin typeface="GDS Transport"/>
              </a:rPr>
              <a:t>There is a definite need to act and the tasks the armed forces are being asked to perform are clear.</a:t>
            </a:r>
          </a:p>
          <a:p>
            <a:pPr algn="l">
              <a:buFont typeface="+mj-lt"/>
              <a:buAutoNum type="arabicPeriod"/>
            </a:pPr>
            <a:r>
              <a:rPr lang="en-GB" b="0" i="0" dirty="0">
                <a:solidFill>
                  <a:srgbClr val="0B0C0C"/>
                </a:solidFill>
                <a:effectLst/>
                <a:latin typeface="GDS Transport"/>
              </a:rPr>
              <a:t>other options, including mutual aid and commercial alternatives, have been discounted; and either</a:t>
            </a:r>
          </a:p>
          <a:p>
            <a:pPr algn="l">
              <a:buFont typeface="+mj-lt"/>
              <a:buAutoNum type="arabicPeriod"/>
            </a:pPr>
            <a:r>
              <a:rPr lang="en-GB" b="0" i="0" dirty="0">
                <a:solidFill>
                  <a:srgbClr val="0B0C0C"/>
                </a:solidFill>
                <a:effectLst/>
                <a:latin typeface="GDS Transport"/>
              </a:rPr>
              <a:t>the civil authority lacks the necessary capability to fulfill the task and it is unreasonable or prohibitively expensive to expect it to develop one; or</a:t>
            </a:r>
          </a:p>
          <a:p>
            <a:pPr algn="l">
              <a:buFont typeface="+mj-lt"/>
              <a:buAutoNum type="arabicPeriod"/>
            </a:pPr>
            <a:r>
              <a:rPr lang="en-GB" b="0" i="0" dirty="0">
                <a:solidFill>
                  <a:srgbClr val="0B0C0C"/>
                </a:solidFill>
                <a:effectLst/>
                <a:latin typeface="GDS Transport"/>
              </a:rPr>
              <a:t>the civil authority has all or some capability, but it may not be available immediately, or to the required scale, and the urgency of the task requires rapid external support from MOD</a:t>
            </a:r>
          </a:p>
          <a:p>
            <a:pPr algn="l">
              <a:buFont typeface="+mj-lt"/>
              <a:buAutoNum type="arabicPeriod"/>
            </a:pPr>
            <a:endParaRPr lang="en-GB" b="0" i="0" dirty="0">
              <a:solidFill>
                <a:srgbClr val="0B0C0C"/>
              </a:solidFill>
              <a:effectLst/>
              <a:latin typeface="GDS Transport"/>
            </a:endParaRPr>
          </a:p>
          <a:p>
            <a:pPr algn="l">
              <a:buFont typeface="+mj-lt"/>
              <a:buAutoNum type="arabicPeriod"/>
            </a:pPr>
            <a:r>
              <a:rPr lang="en-GB" b="0" i="0" dirty="0">
                <a:solidFill>
                  <a:srgbClr val="0B0C0C"/>
                </a:solidFill>
                <a:effectLst/>
                <a:latin typeface="GDS Transport"/>
              </a:rPr>
              <a:t>The centre of defence pathology played a key supporting role during the recent covid pandemic</a:t>
            </a:r>
          </a:p>
          <a:p>
            <a:endParaRPr lang="en-GB" dirty="0"/>
          </a:p>
        </p:txBody>
      </p:sp>
      <p:sp>
        <p:nvSpPr>
          <p:cNvPr id="4" name="Slide Number Placeholder 3"/>
          <p:cNvSpPr>
            <a:spLocks noGrp="1"/>
          </p:cNvSpPr>
          <p:nvPr>
            <p:ph type="sldNum" sz="quarter" idx="5"/>
          </p:nvPr>
        </p:nvSpPr>
        <p:spPr/>
        <p:txBody>
          <a:bodyPr/>
          <a:lstStyle/>
          <a:p>
            <a:fld id="{9A801DEF-0B84-43F2-9A14-A2C2328C1974}" type="slidenum">
              <a:rPr lang="en-GB" smtClean="0"/>
              <a:t>17</a:t>
            </a:fld>
            <a:endParaRPr lang="en-GB" dirty="0"/>
          </a:p>
        </p:txBody>
      </p:sp>
    </p:spTree>
    <p:extLst>
      <p:ext uri="{BB962C8B-B14F-4D97-AF65-F5344CB8AC3E}">
        <p14:creationId xmlns:p14="http://schemas.microsoft.com/office/powerpoint/2010/main" val="362699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WE have seen the innovations in military and civilian medicine used to prevent and protect in emergencies</a:t>
            </a:r>
          </a:p>
          <a:p>
            <a:pPr marL="0" lvl="0" indent="0">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buFont typeface="Symbol" panose="05050102010706020507" pitchFamily="18" charset="2"/>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Examples of new processes such as digitisation, new components but above all the training and new roles for our people</a:t>
            </a:r>
          </a:p>
          <a:p>
            <a:pPr marL="0" lvl="0" indent="0">
              <a:buFont typeface="Symbol" panose="05050102010706020507" pitchFamily="18" charset="2"/>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buFont typeface="Symbol" panose="05050102010706020507" pitchFamily="18" charset="2"/>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You are the most important element</a:t>
            </a:r>
          </a:p>
          <a:p>
            <a:pPr marL="342900" lvl="0" indent="-342900">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19</a:t>
            </a:fld>
            <a:endParaRPr lang="en-GB" dirty="0"/>
          </a:p>
        </p:txBody>
      </p:sp>
    </p:spTree>
    <p:extLst>
      <p:ext uri="{BB962C8B-B14F-4D97-AF65-F5344CB8AC3E}">
        <p14:creationId xmlns:p14="http://schemas.microsoft.com/office/powerpoint/2010/main" val="1409859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recent WHO guidance provides further examples of global practice and reminds us of the ethical and legal principles in the context of natural disasters and humanitarian emergencies.  It is designed to complement existing WHO documents such as </a:t>
            </a:r>
            <a:r>
              <a:rPr lang="en-GB" sz="1800" b="0" i="0" u="none" strike="noStrike" baseline="0" dirty="0">
                <a:latin typeface="ITCFranklinGothicStd-Book"/>
              </a:rPr>
              <a:t>Protecting the blood supply during infectious disease outbreaks: guidance for national blood services.</a:t>
            </a:r>
          </a:p>
          <a:p>
            <a:endParaRPr lang="en-GB" sz="1800" b="0" i="0" u="none" strike="noStrike" baseline="0" dirty="0">
              <a:latin typeface="ITCFranklinGothicStd-Book"/>
            </a:endParaRPr>
          </a:p>
          <a:p>
            <a:r>
              <a:rPr lang="en-GB" sz="1800" b="0" i="0" u="none" strike="noStrike" baseline="0" dirty="0">
                <a:latin typeface="ITCFranklinGothicStd-Book"/>
              </a:rPr>
              <a:t>The background section reminds us of our patient communities to be considered when demand planning</a:t>
            </a:r>
          </a:p>
          <a:p>
            <a:r>
              <a:rPr lang="en-GB" sz="1800" b="0" i="0" u="none" strike="noStrike" baseline="0" dirty="0">
                <a:latin typeface="ITCFranklinGothicStd-Book"/>
              </a:rPr>
              <a:t>The risk section is applied directly to the blood system</a:t>
            </a:r>
          </a:p>
          <a:p>
            <a:r>
              <a:rPr lang="en-GB" sz="1800" b="0" i="0" u="none" strike="noStrike" baseline="0" dirty="0">
                <a:latin typeface="ITCFranklinGothicStd-Book"/>
              </a:rPr>
              <a:t>The emergency preparedness section includes an excellent example of a Business Continuity checklist </a:t>
            </a:r>
          </a:p>
          <a:p>
            <a:r>
              <a:rPr lang="en-GB" sz="1800" b="0" i="0" u="none" strike="noStrike" baseline="0" dirty="0">
                <a:latin typeface="ITCFranklinGothicStd-Book"/>
              </a:rPr>
              <a:t>The response and recovery section reminds of to capture lessons identified  including use of haemovigilance systems and to care for our most precious resource which is our staff</a:t>
            </a:r>
            <a:endParaRPr lang="en-GB" dirty="0"/>
          </a:p>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20</a:t>
            </a:fld>
            <a:endParaRPr lang="en-GB" dirty="0"/>
          </a:p>
        </p:txBody>
      </p:sp>
    </p:spTree>
    <p:extLst>
      <p:ext uri="{BB962C8B-B14F-4D97-AF65-F5344CB8AC3E}">
        <p14:creationId xmlns:p14="http://schemas.microsoft.com/office/powerpoint/2010/main" val="120288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Haematologist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Early convert to clinical transfusion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Interest in supporting bloodless surgery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Military Reservist regularly deployed 2002 – 2012 –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Continued working with the NATO group until 2019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 interests</a:t>
            </a:r>
          </a:p>
          <a:p>
            <a:pPr marL="742950" lvl="1" indent="-285750">
              <a:buFont typeface="Arial" panose="020B0604020202020204" pitchFamily="34" charset="0"/>
              <a:buChar char="•"/>
            </a:pPr>
            <a:r>
              <a:rPr lang="en-GB" dirty="0"/>
              <a:t>Transfusion for trauma</a:t>
            </a:r>
          </a:p>
          <a:p>
            <a:pPr lvl="1"/>
            <a:endParaRPr lang="en-GB" dirty="0"/>
          </a:p>
          <a:p>
            <a:pPr marL="742950" lvl="1" indent="-285750">
              <a:buFont typeface="Arial" panose="020B0604020202020204" pitchFamily="34" charset="0"/>
              <a:buChar char="•"/>
            </a:pPr>
            <a:r>
              <a:rPr lang="en-GB" dirty="0"/>
              <a:t>Transfusion Emergency preparedness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Multi-disciplinary team</a:t>
            </a:r>
          </a:p>
          <a:p>
            <a:endParaRPr lang="en-GB" dirty="0"/>
          </a:p>
        </p:txBody>
      </p:sp>
      <p:sp>
        <p:nvSpPr>
          <p:cNvPr id="4" name="Slide Number Placeholder 3"/>
          <p:cNvSpPr>
            <a:spLocks noGrp="1"/>
          </p:cNvSpPr>
          <p:nvPr>
            <p:ph type="sldNum" sz="quarter" idx="5"/>
          </p:nvPr>
        </p:nvSpPr>
        <p:spPr/>
        <p:txBody>
          <a:bodyPr/>
          <a:lstStyle/>
          <a:p>
            <a:pPr>
              <a:defRPr/>
            </a:pPr>
            <a:fld id="{3DEA31B3-5138-4A17-84F8-BEEA3FACD3A9}" type="slidenum">
              <a:rPr lang="en-US" altLang="en-US" smtClean="0"/>
              <a:pPr>
                <a:defRPr/>
              </a:pPr>
              <a:t>2</a:t>
            </a:fld>
            <a:endParaRPr lang="en-US" altLang="en-US" dirty="0"/>
          </a:p>
        </p:txBody>
      </p:sp>
    </p:spTree>
    <p:extLst>
      <p:ext uri="{BB962C8B-B14F-4D97-AF65-F5344CB8AC3E}">
        <p14:creationId xmlns:p14="http://schemas.microsoft.com/office/powerpoint/2010/main" val="107606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02122"/>
                </a:solidFill>
                <a:effectLst/>
                <a:latin typeface="Arial" panose="020B0604020202020204" pitchFamily="34" charset="0"/>
              </a:rPr>
              <a:t>We learn from each other, civilian, academic and military in a global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02122"/>
                </a:solidFill>
                <a:effectLst/>
                <a:latin typeface="Arial" panose="020B0604020202020204" pitchFamily="34" charset="0"/>
              </a:rPr>
              <a:t>This learning includes building partnerships, which helps to increase local capacity and contribute to institutional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02122"/>
                </a:solidFill>
                <a:effectLst/>
                <a:latin typeface="Arial" panose="020B0604020202020204" pitchFamily="34" charset="0"/>
              </a:rPr>
              <a:t>This in turn allows society to continually move from vulnerability, adaptation and development to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Arial" panose="020B0604020202020204" pitchFamily="34" charset="0"/>
              <a:ea typeface="Times New Roman" panose="02020603050405020304" pitchFamily="18" charset="0"/>
              <a:cs typeface="Calibri" panose="020F0502020204030204" pitchFamily="34" charset="0"/>
            </a:endParaRPr>
          </a:p>
          <a:p>
            <a:r>
              <a:rPr lang="en-GB" dirty="0"/>
              <a:t>We can also learn from the Blood Sweat and Tears that are shed to help build a better future </a:t>
            </a:r>
          </a:p>
        </p:txBody>
      </p:sp>
      <p:sp>
        <p:nvSpPr>
          <p:cNvPr id="4" name="Slide Number Placeholder 3"/>
          <p:cNvSpPr>
            <a:spLocks noGrp="1"/>
          </p:cNvSpPr>
          <p:nvPr>
            <p:ph type="sldNum" sz="quarter" idx="5"/>
          </p:nvPr>
        </p:nvSpPr>
        <p:spPr/>
        <p:txBody>
          <a:bodyPr/>
          <a:lstStyle/>
          <a:p>
            <a:fld id="{AAE75E1F-39AF-4FA5-A7F5-313E75895AC4}" type="slidenum">
              <a:rPr lang="en-GB" smtClean="0"/>
              <a:t>21</a:t>
            </a:fld>
            <a:endParaRPr lang="en-GB" dirty="0"/>
          </a:p>
        </p:txBody>
      </p:sp>
    </p:spTree>
    <p:extLst>
      <p:ext uri="{BB962C8B-B14F-4D97-AF65-F5344CB8AC3E}">
        <p14:creationId xmlns:p14="http://schemas.microsoft.com/office/powerpoint/2010/main" val="423236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acknowledge our patients and their families </a:t>
            </a:r>
          </a:p>
          <a:p>
            <a:endParaRPr lang="en-GB" dirty="0"/>
          </a:p>
          <a:p>
            <a:r>
              <a:rPr lang="en-GB" dirty="0"/>
              <a:t>Our friends and colleagues</a:t>
            </a:r>
          </a:p>
          <a:p>
            <a:endParaRPr lang="en-GB" dirty="0"/>
          </a:p>
          <a:p>
            <a:r>
              <a:rPr lang="en-GB" dirty="0"/>
              <a:t>Past and present at Home and abroad</a:t>
            </a:r>
          </a:p>
        </p:txBody>
      </p:sp>
      <p:sp>
        <p:nvSpPr>
          <p:cNvPr id="4" name="Slide Number Placeholder 3"/>
          <p:cNvSpPr>
            <a:spLocks noGrp="1"/>
          </p:cNvSpPr>
          <p:nvPr>
            <p:ph type="sldNum" sz="quarter" idx="5"/>
          </p:nvPr>
        </p:nvSpPr>
        <p:spPr/>
        <p:txBody>
          <a:bodyPr/>
          <a:lstStyle/>
          <a:p>
            <a:fld id="{9A801DEF-0B84-43F2-9A14-A2C2328C1974}" type="slidenum">
              <a:rPr lang="en-GB" smtClean="0"/>
              <a:t>22</a:t>
            </a:fld>
            <a:endParaRPr lang="en-GB" dirty="0"/>
          </a:p>
        </p:txBody>
      </p:sp>
    </p:spTree>
    <p:extLst>
      <p:ext uri="{BB962C8B-B14F-4D97-AF65-F5344CB8AC3E}">
        <p14:creationId xmlns:p14="http://schemas.microsoft.com/office/powerpoint/2010/main" val="353817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structure this short presentation into 4 sections</a:t>
            </a:r>
          </a:p>
          <a:p>
            <a:endParaRPr lang="en-GB" dirty="0"/>
          </a:p>
          <a:p>
            <a:r>
              <a:rPr lang="en-GB" dirty="0"/>
              <a:t>A quick reminder of the recent advances in military transfusion</a:t>
            </a:r>
          </a:p>
          <a:p>
            <a:endParaRPr lang="en-GB" dirty="0"/>
          </a:p>
          <a:p>
            <a:r>
              <a:rPr lang="en-GB" dirty="0"/>
              <a:t>An introduction to the types of disaster and why it matters</a:t>
            </a:r>
          </a:p>
          <a:p>
            <a:endParaRPr lang="en-GB" dirty="0"/>
          </a:p>
          <a:p>
            <a:r>
              <a:rPr lang="en-GB" dirty="0"/>
              <a:t>Some examples of how the advances in military medicine have helped</a:t>
            </a:r>
          </a:p>
          <a:p>
            <a:endParaRPr lang="en-GB" dirty="0"/>
          </a:p>
          <a:p>
            <a:r>
              <a:rPr lang="en-GB" dirty="0"/>
              <a:t>Some final thoughts </a:t>
            </a:r>
          </a:p>
        </p:txBody>
      </p:sp>
      <p:sp>
        <p:nvSpPr>
          <p:cNvPr id="4" name="Slide Number Placeholder 3"/>
          <p:cNvSpPr>
            <a:spLocks noGrp="1"/>
          </p:cNvSpPr>
          <p:nvPr>
            <p:ph type="sldNum" sz="quarter" idx="10"/>
          </p:nvPr>
        </p:nvSpPr>
        <p:spPr/>
        <p:txBody>
          <a:bodyPr/>
          <a:lstStyle/>
          <a:p>
            <a:pPr>
              <a:defRPr/>
            </a:pPr>
            <a:fld id="{F948EB1A-7471-4162-B54D-84395BC26CB7}" type="slidenum">
              <a:rPr lang="en-US" altLang="en-US" smtClean="0"/>
              <a:pPr>
                <a:defRPr/>
              </a:pPr>
              <a:t>3</a:t>
            </a:fld>
            <a:endParaRPr lang="en-US" altLang="en-US" dirty="0"/>
          </a:p>
        </p:txBody>
      </p:sp>
    </p:spTree>
    <p:extLst>
      <p:ext uri="{BB962C8B-B14F-4D97-AF65-F5344CB8AC3E}">
        <p14:creationId xmlns:p14="http://schemas.microsoft.com/office/powerpoint/2010/main" val="154938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Organisation is key.  Introduction of Major Trauma centres in UK, 2010 London, 2012 England</a:t>
            </a:r>
          </a:p>
          <a:p>
            <a:endParaRPr lang="en-GB" sz="1200" dirty="0"/>
          </a:p>
          <a:p>
            <a:pPr algn="l"/>
            <a:r>
              <a:rPr lang="en-GB" sz="1200" b="0" i="0" u="none" strike="noStrike" baseline="0" dirty="0">
                <a:latin typeface="AdvTT5235d5a9"/>
              </a:rPr>
              <a:t>Chris Morans paper in 2018 Changing the System - Major Trauma Patients and Their Outcomes in the</a:t>
            </a:r>
          </a:p>
          <a:p>
            <a:pPr algn="l"/>
            <a:r>
              <a:rPr lang="en-GB" sz="1200" b="0" i="0" u="none" strike="noStrike" baseline="0" dirty="0">
                <a:latin typeface="AdvTT5235d5a9"/>
              </a:rPr>
              <a:t>NHS (England) 2008</a:t>
            </a:r>
            <a:r>
              <a:rPr lang="en-GB" sz="1200" b="0" i="0" u="none" strike="noStrike" baseline="0" dirty="0">
                <a:latin typeface="AdvTT5235d5a9+20"/>
              </a:rPr>
              <a:t>–</a:t>
            </a:r>
            <a:r>
              <a:rPr lang="en-GB" sz="1200" b="0" i="0" u="none" strike="noStrike" baseline="0" dirty="0">
                <a:latin typeface="AdvTT5235d5a9"/>
              </a:rPr>
              <a:t>17</a:t>
            </a:r>
            <a:endParaRPr lang="en-GB" sz="1200" dirty="0"/>
          </a:p>
          <a:p>
            <a:endParaRPr lang="en-GB" sz="1200" dirty="0"/>
          </a:p>
          <a:p>
            <a:r>
              <a:rPr lang="en-GB" sz="1200" dirty="0"/>
              <a:t>Longitudinal study of 110, 863 patients admitted to 35 hospitals</a:t>
            </a:r>
          </a:p>
          <a:p>
            <a:r>
              <a:rPr lang="en-GB" sz="1200" dirty="0"/>
              <a:t>Improvement of + 0.08 more survivors per 100 each quarter</a:t>
            </a:r>
          </a:p>
          <a:p>
            <a:r>
              <a:rPr lang="en-GB" sz="1200" dirty="0"/>
              <a:t>Notes changes in practice include massive transfusion protocols, TXA, and trauma CT scans</a:t>
            </a:r>
          </a:p>
          <a:p>
            <a:r>
              <a:rPr lang="en-GB" sz="1200" dirty="0"/>
              <a:t>Credits translation of military experience into civilian practice</a:t>
            </a:r>
          </a:p>
          <a:p>
            <a:endParaRPr lang="en-GB" dirty="0"/>
          </a:p>
          <a:p>
            <a:endParaRPr lang="en-GB" dirty="0"/>
          </a:p>
          <a:p>
            <a:pPr>
              <a:defRPr/>
            </a:pPr>
            <a:endParaRPr lang="en-GB" sz="1200" dirty="0">
              <a:latin typeface="+mn-lt"/>
            </a:endParaRPr>
          </a:p>
          <a:p>
            <a:endParaRPr lang="en-GB" dirty="0"/>
          </a:p>
          <a:p>
            <a:endParaRPr lang="en-GB" dirty="0"/>
          </a:p>
        </p:txBody>
      </p:sp>
      <p:sp>
        <p:nvSpPr>
          <p:cNvPr id="4" name="Slide Number Placeholder 3"/>
          <p:cNvSpPr>
            <a:spLocks noGrp="1"/>
          </p:cNvSpPr>
          <p:nvPr>
            <p:ph type="sldNum" sz="quarter" idx="5"/>
          </p:nvPr>
        </p:nvSpPr>
        <p:spPr/>
        <p:txBody>
          <a:bodyPr/>
          <a:lstStyle/>
          <a:p>
            <a:fld id="{9A801DEF-0B84-43F2-9A14-A2C2328C1974}" type="slidenum">
              <a:rPr lang="en-GB" smtClean="0"/>
              <a:t>4</a:t>
            </a:fld>
            <a:endParaRPr lang="en-GB" dirty="0"/>
          </a:p>
        </p:txBody>
      </p:sp>
    </p:spTree>
    <p:extLst>
      <p:ext uri="{BB962C8B-B14F-4D97-AF65-F5344CB8AC3E}">
        <p14:creationId xmlns:p14="http://schemas.microsoft.com/office/powerpoint/2010/main" val="358932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C1E03"/>
                </a:solidFill>
                <a:effectLst/>
                <a:latin typeface="PT Serif" panose="020A0603040505020204" pitchFamily="18" charset="0"/>
              </a:rPr>
              <a:t>Not every hazard leads to a disaster, not all disasters concern us however they might if they </a:t>
            </a:r>
          </a:p>
          <a:p>
            <a:pPr algn="l">
              <a:buFont typeface="Arial" panose="020B0604020202020204" pitchFamily="34" charset="0"/>
              <a:buChar char="•"/>
            </a:pP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Suddenly requires a much larger amount of blood than usual</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Temporarily restricts or eliminates a blood collectors ability to collect, test, process and distribute blood</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Temporarily restricts or prevents the local population from donating blood or restricts or prevents the use of the available inventory of blood products requiring immediate replacement or re-supply of the region’s blood inventory from another region</a:t>
            </a:r>
            <a:br>
              <a:rPr lang="en-GB" b="0" i="0" dirty="0">
                <a:solidFill>
                  <a:srgbClr val="2C1E03"/>
                </a:solidFill>
                <a:effectLst/>
                <a:latin typeface="PT Serif" panose="020A0603040505020204" pitchFamily="18" charset="0"/>
              </a:rPr>
            </a:b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Creates a sudden influx of donors requiring accelerated drawing of blood to meet an emergent need elsewhere</a:t>
            </a:r>
          </a:p>
          <a:p>
            <a:pPr algn="l">
              <a:buFont typeface="Arial" panose="020B0604020202020204" pitchFamily="34" charset="0"/>
              <a:buChar char="•"/>
            </a:pPr>
            <a:endParaRPr lang="en-GB" b="0" i="0" dirty="0">
              <a:solidFill>
                <a:srgbClr val="2C1E03"/>
              </a:solidFill>
              <a:effectLst/>
              <a:latin typeface="PT Serif" panose="020A0603040505020204" pitchFamily="18" charset="0"/>
            </a:endParaRPr>
          </a:p>
          <a:p>
            <a:pPr algn="l">
              <a:buFont typeface="Arial" panose="020B0604020202020204" pitchFamily="34" charset="0"/>
              <a:buChar char="•"/>
            </a:pPr>
            <a:r>
              <a:rPr lang="en-GB" b="0" i="0" dirty="0">
                <a:solidFill>
                  <a:srgbClr val="2C1E03"/>
                </a:solidFill>
                <a:effectLst/>
                <a:latin typeface="PT Serif" panose="020A0603040505020204" pitchFamily="18" charset="0"/>
              </a:rPr>
              <a:t>I would add – anything that leads to lost of trust and reputation</a:t>
            </a:r>
          </a:p>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5</a:t>
            </a:fld>
            <a:endParaRPr lang="en-GB" dirty="0"/>
          </a:p>
        </p:txBody>
      </p:sp>
    </p:spTree>
    <p:extLst>
      <p:ext uri="{BB962C8B-B14F-4D97-AF65-F5344CB8AC3E}">
        <p14:creationId xmlns:p14="http://schemas.microsoft.com/office/powerpoint/2010/main" val="30757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explore so of the factors that could contribute to both delays and errors SHOT report has identified delays </a:t>
            </a:r>
          </a:p>
          <a:p>
            <a:endParaRPr lang="en-GB" dirty="0"/>
          </a:p>
          <a:p>
            <a:endParaRPr lang="en-GB" dirty="0"/>
          </a:p>
        </p:txBody>
      </p:sp>
      <p:sp>
        <p:nvSpPr>
          <p:cNvPr id="4" name="Slide Number Placeholder 3"/>
          <p:cNvSpPr>
            <a:spLocks noGrp="1"/>
          </p:cNvSpPr>
          <p:nvPr>
            <p:ph type="sldNum" sz="quarter" idx="5"/>
          </p:nvPr>
        </p:nvSpPr>
        <p:spPr/>
        <p:txBody>
          <a:bodyPr/>
          <a:lstStyle/>
          <a:p>
            <a:fld id="{9A801DEF-0B84-43F2-9A14-A2C2328C1974}" type="slidenum">
              <a:rPr lang="en-GB" smtClean="0"/>
              <a:t>6</a:t>
            </a:fld>
            <a:endParaRPr lang="en-GB" dirty="0"/>
          </a:p>
        </p:txBody>
      </p:sp>
    </p:spTree>
    <p:extLst>
      <p:ext uri="{BB962C8B-B14F-4D97-AF65-F5344CB8AC3E}">
        <p14:creationId xmlns:p14="http://schemas.microsoft.com/office/powerpoint/2010/main" val="388510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Man-made Disasters are events which are caused by man, either intentionally or by accident, which that can directly or indirectly cause severe threats, either directly or indirectly, to public health and/or well-being. </a:t>
            </a: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Because their occurrence is unpredictable, man-made disasters pose an especially challenging threat which that must be dealt with through vigilance, and proper preparedness and response. </a:t>
            </a: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Information on the major sources of man-made disasters are provided here to help educate the public on their cause and effects as they relate to emergency planning.  </a:t>
            </a:r>
          </a:p>
          <a:p>
            <a:endParaRPr lang="en-GB" b="0" i="0" dirty="0">
              <a:solidFill>
                <a:srgbClr val="000000"/>
              </a:solidFill>
              <a:effectLst/>
              <a:latin typeface="Times New Roman" panose="02020603050405020304" pitchFamily="18" charset="0"/>
            </a:endParaRPr>
          </a:p>
          <a:p>
            <a:pPr algn="l"/>
            <a:r>
              <a:rPr lang="en-GB" b="1" i="0" dirty="0">
                <a:solidFill>
                  <a:srgbClr val="222222"/>
                </a:solidFill>
                <a:effectLst/>
                <a:latin typeface="Indy Serif"/>
              </a:rPr>
              <a:t>Our thoughts go out to those involved in the recent India rail crash that </a:t>
            </a:r>
            <a:r>
              <a:rPr lang="en-GB" b="0" i="0" dirty="0">
                <a:solidFill>
                  <a:srgbClr val="222222"/>
                </a:solidFill>
                <a:effectLst/>
                <a:latin typeface="Indy Serif"/>
              </a:rPr>
              <a:t>claimed the lives of nearly 300 people and injured more than 800 The derailment of the trains, which happened on Friday evening, was caused by an error in the electronic signalling system</a:t>
            </a:r>
          </a:p>
          <a:p>
            <a:endParaRPr lang="en-GB" b="0" i="0" dirty="0">
              <a:solidFill>
                <a:srgbClr val="000000"/>
              </a:solidFill>
              <a:effectLst/>
              <a:latin typeface="Times New Roman" panose="02020603050405020304" pitchFamily="18" charset="0"/>
            </a:endParaRPr>
          </a:p>
          <a:p>
            <a:endParaRPr lang="en-GB" b="0" i="0" dirty="0">
              <a:solidFill>
                <a:srgbClr val="000000"/>
              </a:solidFill>
              <a:effectLst/>
              <a:latin typeface="Times New Roman" panose="02020603050405020304" pitchFamily="18" charset="0"/>
            </a:endParaRPr>
          </a:p>
          <a:p>
            <a:r>
              <a:rPr lang="en-GB" b="1" i="0" dirty="0">
                <a:solidFill>
                  <a:srgbClr val="000000"/>
                </a:solidFill>
                <a:effectLst/>
                <a:latin typeface="Times New Roman" panose="02020603050405020304" pitchFamily="18" charset="0"/>
              </a:rPr>
              <a:t>Sociological Hazards</a:t>
            </a:r>
            <a:br>
              <a:rPr lang="en-GB" dirty="0"/>
            </a:br>
            <a:br>
              <a:rPr lang="en-GB" dirty="0"/>
            </a:br>
            <a:r>
              <a:rPr lang="en-GB" b="1" i="0" dirty="0">
                <a:solidFill>
                  <a:srgbClr val="000000"/>
                </a:solidFill>
                <a:effectLst/>
                <a:latin typeface="Times New Roman" panose="02020603050405020304" pitchFamily="18" charset="0"/>
              </a:rPr>
              <a:t>• Terrorism</a:t>
            </a:r>
            <a:br>
              <a:rPr lang="en-GB" dirty="0"/>
            </a:br>
            <a:r>
              <a:rPr lang="en-GB" b="0" i="0" dirty="0">
                <a:solidFill>
                  <a:srgbClr val="000000"/>
                </a:solidFill>
                <a:effectLst/>
                <a:latin typeface="Times New Roman" panose="02020603050405020304" pitchFamily="18" charset="0"/>
              </a:rPr>
              <a:t>Terrorism is a controversial term with multiple definitions. One definition means a violent action targeting civilians exclusively. Another definition is the use or threatened use of violence for the purpose of creating fear in order to achieve a political, religious, or ideological goal. Under the second definition, the targets of terrorist acts can be anyone, including civilians, government officials, military personnel, or people serving the interests of governments.</a:t>
            </a:r>
            <a:br>
              <a:rPr lang="en-GB" dirty="0"/>
            </a:br>
            <a:br>
              <a:rPr lang="en-GB" dirty="0"/>
            </a:br>
            <a:r>
              <a:rPr lang="en-GB" b="1" i="0" dirty="0">
                <a:solidFill>
                  <a:srgbClr val="000000"/>
                </a:solidFill>
                <a:effectLst/>
                <a:latin typeface="Times New Roman" panose="02020603050405020304" pitchFamily="18" charset="0"/>
              </a:rPr>
              <a:t>• War</a:t>
            </a:r>
            <a:br>
              <a:rPr lang="en-GB" b="1" i="0" dirty="0">
                <a:solidFill>
                  <a:srgbClr val="000000"/>
                </a:solidFill>
                <a:effectLst/>
                <a:latin typeface="Times New Roman" panose="02020603050405020304" pitchFamily="18" charset="0"/>
              </a:rPr>
            </a:br>
            <a:r>
              <a:rPr lang="en-GB" b="0" i="0" dirty="0">
                <a:solidFill>
                  <a:srgbClr val="000000"/>
                </a:solidFill>
                <a:effectLst/>
                <a:latin typeface="Times New Roman" panose="02020603050405020304" pitchFamily="18" charset="0"/>
              </a:rPr>
              <a:t>War is conflict, between relatively large groups of people, which involves physical force inflicted by the use of weapons. Warfare has destroyed entire cultures, countries, economies and inflicted great suffering on humanity. Other terms for war can include armed conflict, hostilities, and police action. Acts of war are normally excluded from insurance contracts and disaster planning.</a:t>
            </a:r>
          </a:p>
          <a:p>
            <a:endParaRPr lang="en-GB" b="0" i="0" dirty="0">
              <a:solidFill>
                <a:srgbClr val="000000"/>
              </a:solidFill>
              <a:effectLst/>
              <a:latin typeface="Times New Roman" panose="02020603050405020304" pitchFamily="18" charset="0"/>
            </a:endParaRPr>
          </a:p>
          <a:p>
            <a:r>
              <a:rPr lang="en-GB" b="1" i="0" dirty="0">
                <a:solidFill>
                  <a:srgbClr val="000000"/>
                </a:solidFill>
                <a:effectLst/>
                <a:latin typeface="Times New Roman" panose="02020603050405020304" pitchFamily="18" charset="0"/>
              </a:rPr>
              <a:t> Technological Hazards: Information and communications technology</a:t>
            </a:r>
            <a:br>
              <a:rPr lang="en-GB" dirty="0"/>
            </a:br>
            <a:br>
              <a:rPr lang="en-GB" dirty="0"/>
            </a:br>
            <a:r>
              <a:rPr lang="en-GB" b="1" i="0" dirty="0">
                <a:solidFill>
                  <a:srgbClr val="000000"/>
                </a:solidFill>
                <a:effectLst/>
                <a:latin typeface="Times New Roman" panose="02020603050405020304" pitchFamily="18" charset="0"/>
              </a:rPr>
              <a:t>• Industrial Hazards</a:t>
            </a:r>
            <a:br>
              <a:rPr lang="en-GB" dirty="0"/>
            </a:br>
            <a:r>
              <a:rPr lang="en-GB" b="0" i="0" dirty="0">
                <a:solidFill>
                  <a:srgbClr val="000000"/>
                </a:solidFill>
                <a:effectLst/>
                <a:latin typeface="Times New Roman" panose="02020603050405020304" pitchFamily="18" charset="0"/>
              </a:rPr>
              <a:t>Industrial disasters occur in a commercial context, such as mining disasters. They often have an environmental impact.</a:t>
            </a:r>
            <a:br>
              <a:rPr lang="en-GB" dirty="0"/>
            </a:br>
            <a:br>
              <a:rPr lang="en-GB" dirty="0"/>
            </a:br>
            <a:r>
              <a:rPr lang="en-GB" b="1" i="0" dirty="0">
                <a:solidFill>
                  <a:srgbClr val="000000"/>
                </a:solidFill>
                <a:effectLst/>
                <a:latin typeface="Times New Roman" panose="02020603050405020304" pitchFamily="18" charset="0"/>
              </a:rPr>
              <a:t>• Structure Collapse</a:t>
            </a:r>
            <a:br>
              <a:rPr lang="en-GB" dirty="0"/>
            </a:br>
            <a:r>
              <a:rPr lang="en-GB" b="0" i="0" dirty="0">
                <a:solidFill>
                  <a:srgbClr val="000000"/>
                </a:solidFill>
                <a:effectLst/>
                <a:latin typeface="Times New Roman" panose="02020603050405020304" pitchFamily="18" charset="0"/>
              </a:rPr>
              <a:t>Structure collapses are often caused by engineering failures. Bridge failures may be caused in several ways, such as under-design etc…</a:t>
            </a:r>
            <a:br>
              <a:rPr lang="en-GB" dirty="0"/>
            </a:br>
            <a:br>
              <a:rPr lang="en-GB" dirty="0"/>
            </a:br>
            <a:r>
              <a:rPr lang="en-GB" b="1" i="0" dirty="0">
                <a:solidFill>
                  <a:srgbClr val="000000"/>
                </a:solidFill>
                <a:effectLst/>
                <a:latin typeface="Times New Roman" panose="02020603050405020304" pitchFamily="18" charset="0"/>
              </a:rPr>
              <a:t>• Power Outage</a:t>
            </a:r>
            <a:br>
              <a:rPr lang="en-GB" dirty="0"/>
            </a:br>
            <a:r>
              <a:rPr lang="en-GB" b="0" i="0" dirty="0">
                <a:solidFill>
                  <a:srgbClr val="000000"/>
                </a:solidFill>
                <a:effectLst/>
                <a:latin typeface="Times New Roman" panose="02020603050405020304" pitchFamily="18" charset="0"/>
              </a:rPr>
              <a:t>A power outage is an interruption of normal sources of electrical power. Short-term power outages (up to a few hours) are common and have minor adverse effect, since most businesses and health facilities are prepared to deal with them. Extended power outages, however, can disrupt personal and business activities as well as medical and rescue services, leading to business losses and medical emergencies.</a:t>
            </a:r>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7</a:t>
            </a:fld>
            <a:endParaRPr lang="en-GB" dirty="0"/>
          </a:p>
        </p:txBody>
      </p:sp>
    </p:spTree>
    <p:extLst>
      <p:ext uri="{BB962C8B-B14F-4D97-AF65-F5344CB8AC3E}">
        <p14:creationId xmlns:p14="http://schemas.microsoft.com/office/powerpoint/2010/main" val="24445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8</a:t>
            </a:fld>
            <a:endParaRPr lang="en-GB" dirty="0"/>
          </a:p>
        </p:txBody>
      </p:sp>
    </p:spTree>
    <p:extLst>
      <p:ext uri="{BB962C8B-B14F-4D97-AF65-F5344CB8AC3E}">
        <p14:creationId xmlns:p14="http://schemas.microsoft.com/office/powerpoint/2010/main" val="321195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Open Sans" panose="020B0606030504020204" pitchFamily="34" charset="0"/>
              </a:rPr>
              <a:t>And while there are now fewer large-scale interstate conflicts, other forms of conflict and violence have increased in the past few decades. The complex geopolitical factors involved in these events often trigger long-term humanitarian crises.</a:t>
            </a:r>
            <a:endParaRPr lang="en-GB" b="0" i="0" dirty="0">
              <a:solidFill>
                <a:srgbClr val="1F201E"/>
              </a:solidFill>
              <a:effectLst/>
              <a:latin typeface="PP Telegraf"/>
            </a:endParaRPr>
          </a:p>
          <a:p>
            <a:pPr algn="l"/>
            <a:endParaRPr lang="en-GB" b="0" i="0" dirty="0">
              <a:solidFill>
                <a:srgbClr val="1F201E"/>
              </a:solidFill>
              <a:effectLst/>
              <a:latin typeface="PP Telegraf"/>
            </a:endParaRPr>
          </a:p>
          <a:p>
            <a:pPr algn="l"/>
            <a:r>
              <a:rPr lang="en-GB" b="0" i="0" dirty="0">
                <a:solidFill>
                  <a:srgbClr val="1F201E"/>
                </a:solidFill>
                <a:effectLst/>
                <a:latin typeface="PP Telegraf"/>
              </a:rPr>
              <a:t>The Syrian complex humanitarian emergency is characterized by more than 10 years of ongoing hostilities and their long-term effects, including large-scale internal and cross-border displacement, widespread destruction of civilian infrastructure</a:t>
            </a:r>
          </a:p>
          <a:p>
            <a:pPr algn="l"/>
            <a:endParaRPr lang="en-GB" b="0" i="0" dirty="0">
              <a:solidFill>
                <a:srgbClr val="1F201E"/>
              </a:solidFill>
              <a:effectLst/>
              <a:latin typeface="PP Telegraf"/>
            </a:endParaRPr>
          </a:p>
          <a:p>
            <a:pPr algn="l"/>
            <a:r>
              <a:rPr lang="en-GB" b="0" i="0" dirty="0">
                <a:solidFill>
                  <a:srgbClr val="1F201E"/>
                </a:solidFill>
                <a:effectLst/>
                <a:latin typeface="PP Telegraf"/>
              </a:rPr>
              <a:t>In 2023, </a:t>
            </a:r>
            <a:r>
              <a:rPr lang="en-GB" b="0" i="0" u="none" strike="noStrike" dirty="0">
                <a:solidFill>
                  <a:srgbClr val="1F201E"/>
                </a:solidFill>
                <a:effectLst/>
                <a:latin typeface="PP Telegraf"/>
                <a:hlinkClick r:id="rId3"/>
              </a:rPr>
              <a:t>15.3 million people</a:t>
            </a:r>
            <a:r>
              <a:rPr lang="en-GB" b="0" i="0" dirty="0">
                <a:solidFill>
                  <a:srgbClr val="1F201E"/>
                </a:solidFill>
                <a:effectLst/>
                <a:latin typeface="PP Telegraf"/>
              </a:rPr>
              <a:t> need humanitarian assistance. On Feb. 6, 2023, a </a:t>
            </a:r>
            <a:r>
              <a:rPr lang="en-GB" b="0" i="0" u="none" strike="noStrike" dirty="0">
                <a:solidFill>
                  <a:srgbClr val="1F201E"/>
                </a:solidFill>
                <a:effectLst/>
                <a:latin typeface="PP Telegraf"/>
                <a:hlinkClick r:id="rId4"/>
              </a:rPr>
              <a:t>magnitude 7.8 earthquake occurred in southern Turkey</a:t>
            </a:r>
            <a:r>
              <a:rPr lang="en-GB" b="0" i="0" dirty="0">
                <a:solidFill>
                  <a:srgbClr val="1F201E"/>
                </a:solidFill>
                <a:effectLst/>
                <a:latin typeface="PP Telegraf"/>
              </a:rPr>
              <a:t> near the northern border of Syria. This quake was followed approximately nine hours later by a </a:t>
            </a:r>
            <a:r>
              <a:rPr lang="en-GB" b="0" i="0" u="none" strike="noStrike" dirty="0">
                <a:solidFill>
                  <a:srgbClr val="1F201E"/>
                </a:solidFill>
                <a:effectLst/>
                <a:latin typeface="PP Telegraf"/>
                <a:hlinkClick r:id="rId5"/>
              </a:rPr>
              <a:t>magnitude 7.5 earthquake</a:t>
            </a:r>
            <a:r>
              <a:rPr lang="en-GB" b="0" i="0" dirty="0">
                <a:solidFill>
                  <a:srgbClr val="1F201E"/>
                </a:solidFill>
                <a:effectLst/>
                <a:latin typeface="PP Telegraf"/>
              </a:rPr>
              <a:t> located around 59 miles (95 kilometers) to the southwest.  According to ACAPS, </a:t>
            </a:r>
            <a:r>
              <a:rPr lang="en-GB" b="0" i="0" u="none" strike="noStrike" dirty="0">
                <a:solidFill>
                  <a:srgbClr val="1F201E"/>
                </a:solidFill>
                <a:effectLst/>
                <a:latin typeface="PP Telegraf"/>
                <a:hlinkClick r:id="rId6"/>
              </a:rPr>
              <a:t>new earthquakes are among the worst-case scenarios</a:t>
            </a:r>
            <a:r>
              <a:rPr lang="en-GB" b="0" i="0" dirty="0">
                <a:solidFill>
                  <a:srgbClr val="1F201E"/>
                </a:solidFill>
                <a:effectLst/>
                <a:latin typeface="PP Telegraf"/>
              </a:rPr>
              <a:t> for the region because they could impact humanitarian needs and the ability to meet them. </a:t>
            </a:r>
          </a:p>
          <a:p>
            <a:pPr algn="l"/>
            <a:endParaRPr lang="en-GB" b="0" i="0" dirty="0">
              <a:solidFill>
                <a:srgbClr val="1F201E"/>
              </a:solidFill>
              <a:effectLst/>
              <a:latin typeface="PP Telegraf"/>
            </a:endParaRPr>
          </a:p>
          <a:p>
            <a:pPr algn="l"/>
            <a:r>
              <a:rPr lang="en-GB" b="0" i="0" dirty="0">
                <a:solidFill>
                  <a:srgbClr val="1F201E"/>
                </a:solidFill>
                <a:effectLst/>
                <a:latin typeface="PP Telegraf"/>
              </a:rPr>
              <a:t>In late December 2019, people in Wuhan, China began to get sick with a previously unknown pneumonia, marking the beginning of a new </a:t>
            </a:r>
            <a:r>
              <a:rPr lang="en-GB" b="0" i="0" u="none" strike="noStrike" dirty="0">
                <a:solidFill>
                  <a:srgbClr val="1F201E"/>
                </a:solidFill>
                <a:effectLst/>
                <a:latin typeface="PP Telegraf"/>
                <a:hlinkClick r:id="rId7"/>
              </a:rPr>
              <a:t>infectious disease</a:t>
            </a:r>
            <a:r>
              <a:rPr lang="en-GB" b="0" i="0" dirty="0">
                <a:solidFill>
                  <a:srgbClr val="1F201E"/>
                </a:solidFill>
                <a:effectLst/>
                <a:latin typeface="PP Telegraf"/>
              </a:rPr>
              <a:t>, later identified as a new type of coronavirus.</a:t>
            </a:r>
          </a:p>
          <a:p>
            <a:endParaRPr lang="en-GB" dirty="0"/>
          </a:p>
        </p:txBody>
      </p:sp>
      <p:sp>
        <p:nvSpPr>
          <p:cNvPr id="4" name="Slide Number Placeholder 3"/>
          <p:cNvSpPr>
            <a:spLocks noGrp="1"/>
          </p:cNvSpPr>
          <p:nvPr>
            <p:ph type="sldNum" sz="quarter" idx="5"/>
          </p:nvPr>
        </p:nvSpPr>
        <p:spPr/>
        <p:txBody>
          <a:bodyPr/>
          <a:lstStyle/>
          <a:p>
            <a:fld id="{AAE75E1F-39AF-4FA5-A7F5-313E75895AC4}" type="slidenum">
              <a:rPr lang="en-GB" smtClean="0"/>
              <a:t>9</a:t>
            </a:fld>
            <a:endParaRPr lang="en-GB" dirty="0"/>
          </a:p>
        </p:txBody>
      </p:sp>
    </p:spTree>
    <p:extLst>
      <p:ext uri="{BB962C8B-B14F-4D97-AF65-F5344CB8AC3E}">
        <p14:creationId xmlns:p14="http://schemas.microsoft.com/office/powerpoint/2010/main" val="12369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199D-ECD8-4C7D-95FC-D89E4C0E0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67B0D9-641C-4C3E-9B89-1AEE79517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626C83-8B84-4B3B-B775-0FA262ADFFF8}"/>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51B4A944-2FDC-4BAC-A608-DF5030CFF7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9F7226-8083-4E39-AED1-B48812BB4B86}"/>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105045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E9B-43B8-4301-BD5A-BC42A0B642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53AA56-1162-4F23-B057-1EDC2B215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077B6-8557-487B-80D6-1C6A0D0443CA}"/>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26B422FB-2C27-4BF8-8C62-CB4A1C5ACB2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6D5358-B6A7-4282-9837-C6D9130108AD}"/>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200827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7ABEB-51F0-422C-85BB-2CBC7FD7E9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DDA9C-DFC3-4AE1-BADD-D459F2286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99A70-EAD1-44ED-AA22-51CC5158902B}"/>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A415FBC0-ED2B-41F8-A6DF-DFAEECA87E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9B8732-53B3-4A49-A4CA-6EF2FF650C57}"/>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81737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65100"/>
            <a:ext cx="7874000" cy="1320800"/>
          </a:xfrm>
        </p:spPr>
        <p:txBody>
          <a:bodyPr/>
          <a:lstStyle/>
          <a:p>
            <a:r>
              <a:rPr lang="en-US"/>
              <a:t>Click to edit Master title style</a:t>
            </a:r>
            <a:endParaRPr lang="en-GB"/>
          </a:p>
        </p:txBody>
      </p:sp>
      <p:sp>
        <p:nvSpPr>
          <p:cNvPr id="3" name="Content Placeholder 2"/>
          <p:cNvSpPr>
            <a:spLocks noGrp="1"/>
          </p:cNvSpPr>
          <p:nvPr>
            <p:ph sz="half" idx="1"/>
          </p:nvPr>
        </p:nvSpPr>
        <p:spPr>
          <a:xfrm>
            <a:off x="990600" y="1981200"/>
            <a:ext cx="4826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19800" y="1981200"/>
            <a:ext cx="4826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66352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BBC9-43EC-4C0F-9983-DD66CAE47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4178B2-8C97-424E-A19B-062FE70F9D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09B77-58A6-4D3B-B115-B7992CA97195}"/>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1EDDC7F8-6591-41A3-A465-C0D53BBDBA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9A701A-B530-4D63-B353-33BF3728217D}"/>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417612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CBA6-F5A9-4BBD-AC2F-FE88C07E0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EBE6B9-72EC-4AC3-8FA2-FC575F74A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4FD06-14CA-4E82-837A-AFEB08AC7B76}"/>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8225B4AC-8402-4628-8005-47BDC42DAF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C848D4-DFE9-47E9-9548-5226145B8B45}"/>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35287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2B64-A184-4540-8DAF-0A5D1B6E58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54025F-22A3-473C-8D69-36BAEE7743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8C2908-535C-4AEE-82D2-78E52FF2D6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B31B47-E72C-4FE2-8F92-691116079317}"/>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6" name="Footer Placeholder 5">
            <a:extLst>
              <a:ext uri="{FF2B5EF4-FFF2-40B4-BE49-F238E27FC236}">
                <a16:creationId xmlns:a16="http://schemas.microsoft.com/office/drawing/2014/main" id="{61AD144C-B3E6-45D7-8920-530239E826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3AAD6B-40EC-441E-B8A8-A9D0EAE7E062}"/>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235015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37CB-095A-4F66-BB22-1A2BE20CC7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22C7B7-5219-44D8-8CB4-1A16E21BB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EDF1D-7F23-40A6-A653-88FD9C5589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66C793-3DBB-4952-8595-03814A1E93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2C127A-EB45-44E5-8724-857595340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A9763C-70FD-4F8B-B056-DD7D3A6ED012}"/>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8" name="Footer Placeholder 7">
            <a:extLst>
              <a:ext uri="{FF2B5EF4-FFF2-40B4-BE49-F238E27FC236}">
                <a16:creationId xmlns:a16="http://schemas.microsoft.com/office/drawing/2014/main" id="{59699EFC-087F-444D-962F-CD3CFC3BA3A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106FAFF-36EB-4CC9-AFE5-85CBED04864A}"/>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9161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5046-926B-4368-B8F9-1F475720D9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58D81F-CC77-4DA2-8963-A9F6C4899308}"/>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4" name="Footer Placeholder 3">
            <a:extLst>
              <a:ext uri="{FF2B5EF4-FFF2-40B4-BE49-F238E27FC236}">
                <a16:creationId xmlns:a16="http://schemas.microsoft.com/office/drawing/2014/main" id="{4D61A2BB-A1CD-46EA-B7C5-BC803993854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F3A378B-1A40-4450-A0B8-E60D7501F27C}"/>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390155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FC668-6713-4AD9-90CE-0473F9C5058B}"/>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3" name="Footer Placeholder 2">
            <a:extLst>
              <a:ext uri="{FF2B5EF4-FFF2-40B4-BE49-F238E27FC236}">
                <a16:creationId xmlns:a16="http://schemas.microsoft.com/office/drawing/2014/main" id="{9CD5DCBD-C8A6-41A0-AAFF-E52A14214AC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0B37BAB-74E4-4E13-B570-C708F411BBD5}"/>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117530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43CE-039B-4D17-9424-EEFE52056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F7AC0-5552-451D-8B60-CC085625A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857866-0FA3-4D3D-9DD3-01B963907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629D6-DCD9-4B62-A43B-B28B2CE77697}"/>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6" name="Footer Placeholder 5">
            <a:extLst>
              <a:ext uri="{FF2B5EF4-FFF2-40B4-BE49-F238E27FC236}">
                <a16:creationId xmlns:a16="http://schemas.microsoft.com/office/drawing/2014/main" id="{8F7C6790-7217-4B54-B67C-9EC3BD76B4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3F424F-3467-4F21-95B0-30361D21164E}"/>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418576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FE60-B116-4D6C-9AC3-AB0FBE7BF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A8F7A6-55EA-4C60-AC22-C6DDB88A6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AA73166-8E73-4B4A-85CD-508C4DE0E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A037D-3317-4455-B5AD-C08BA4F46BD8}"/>
              </a:ext>
            </a:extLst>
          </p:cNvPr>
          <p:cNvSpPr>
            <a:spLocks noGrp="1"/>
          </p:cNvSpPr>
          <p:nvPr>
            <p:ph type="dt" sz="half" idx="10"/>
          </p:nvPr>
        </p:nvSpPr>
        <p:spPr/>
        <p:txBody>
          <a:bodyPr/>
          <a:lstStyle/>
          <a:p>
            <a:fld id="{284BEA44-85E0-4128-9D2A-2CC93BA0AE66}" type="datetimeFigureOut">
              <a:rPr lang="en-GB" smtClean="0"/>
              <a:t>23/11/2023</a:t>
            </a:fld>
            <a:endParaRPr lang="en-GB" dirty="0"/>
          </a:p>
        </p:txBody>
      </p:sp>
      <p:sp>
        <p:nvSpPr>
          <p:cNvPr id="6" name="Footer Placeholder 5">
            <a:extLst>
              <a:ext uri="{FF2B5EF4-FFF2-40B4-BE49-F238E27FC236}">
                <a16:creationId xmlns:a16="http://schemas.microsoft.com/office/drawing/2014/main" id="{6B526515-0A55-496E-8F20-FDDB82A530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E33615-218D-4F46-9685-1DFCB7252CEB}"/>
              </a:ext>
            </a:extLst>
          </p:cNvPr>
          <p:cNvSpPr>
            <a:spLocks noGrp="1"/>
          </p:cNvSpPr>
          <p:nvPr>
            <p:ph type="sldNum" sz="quarter" idx="12"/>
          </p:nvPr>
        </p:nvSpPr>
        <p:spPr/>
        <p:txBody>
          <a:bodyPr/>
          <a:lstStyle/>
          <a:p>
            <a:fld id="{B6CE9FCB-F2A0-45D6-A7F4-A4DEBB86D650}" type="slidenum">
              <a:rPr lang="en-GB" smtClean="0"/>
              <a:t>‹#›</a:t>
            </a:fld>
            <a:endParaRPr lang="en-GB" dirty="0"/>
          </a:p>
        </p:txBody>
      </p:sp>
    </p:spTree>
    <p:extLst>
      <p:ext uri="{BB962C8B-B14F-4D97-AF65-F5344CB8AC3E}">
        <p14:creationId xmlns:p14="http://schemas.microsoft.com/office/powerpoint/2010/main" val="23448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2C48B-378F-4932-8A8D-21A3661E9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3F118C-3BC8-4B4B-AA05-A383A83DD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8022D-C3CA-4AFB-95BD-439789A54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BEA44-85E0-4128-9D2A-2CC93BA0AE66}" type="datetimeFigureOut">
              <a:rPr lang="en-GB" smtClean="0"/>
              <a:t>23/11/2023</a:t>
            </a:fld>
            <a:endParaRPr lang="en-GB" dirty="0"/>
          </a:p>
        </p:txBody>
      </p:sp>
      <p:sp>
        <p:nvSpPr>
          <p:cNvPr id="5" name="Footer Placeholder 4">
            <a:extLst>
              <a:ext uri="{FF2B5EF4-FFF2-40B4-BE49-F238E27FC236}">
                <a16:creationId xmlns:a16="http://schemas.microsoft.com/office/drawing/2014/main" id="{A3456C21-4514-446D-B3E8-6B2482912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2300D40-852A-4FB5-8307-44F6086A8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E9FCB-F2A0-45D6-A7F4-A4DEBB86D650}" type="slidenum">
              <a:rPr lang="en-GB" smtClean="0"/>
              <a:t>‹#›</a:t>
            </a:fld>
            <a:endParaRPr lang="en-GB" dirty="0"/>
          </a:p>
        </p:txBody>
      </p:sp>
    </p:spTree>
    <p:extLst>
      <p:ext uri="{BB962C8B-B14F-4D97-AF65-F5344CB8AC3E}">
        <p14:creationId xmlns:p14="http://schemas.microsoft.com/office/powerpoint/2010/main" val="277473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apps.who.int/iris/handle/10665/36687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0.jpeg"/><Relationship Id="rId7" Type="http://schemas.openxmlformats.org/officeDocument/2006/relationships/diagramQuickStyle" Target="../diagrams/quickStyle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1.jpe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doi.org/10.1016/j.eclinm.2021.1008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isasterphilanthropy.org/disasters/"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CEBEB81-9CA0-93E7-D242-3343F0F8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45" name="Rectangle 4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B7670E-F838-40E5-A042-8441967716CA}"/>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400" b="1" i="1" dirty="0">
                <a:solidFill>
                  <a:schemeClr val="bg1"/>
                </a:solidFill>
              </a:rPr>
              <a:t>Blood supply in emergencies: </a:t>
            </a:r>
            <a:br>
              <a:rPr lang="en-US" sz="4400" b="1" i="1" dirty="0">
                <a:solidFill>
                  <a:schemeClr val="bg1"/>
                </a:solidFill>
              </a:rPr>
            </a:br>
            <a:r>
              <a:rPr lang="en-US" sz="4400" b="1" i="1" dirty="0">
                <a:solidFill>
                  <a:schemeClr val="bg1"/>
                </a:solidFill>
              </a:rPr>
              <a:t>The power of partnership</a:t>
            </a:r>
            <a:br>
              <a:rPr lang="en-US" sz="4400" dirty="0">
                <a:solidFill>
                  <a:schemeClr val="bg1"/>
                </a:solidFill>
              </a:rPr>
            </a:br>
            <a:endParaRPr lang="en-US" sz="4400" dirty="0">
              <a:solidFill>
                <a:schemeClr val="bg1"/>
              </a:solidFill>
            </a:endParaRPr>
          </a:p>
        </p:txBody>
      </p:sp>
      <p:sp>
        <p:nvSpPr>
          <p:cNvPr id="3" name="Subtitle 2">
            <a:extLst>
              <a:ext uri="{FF2B5EF4-FFF2-40B4-BE49-F238E27FC236}">
                <a16:creationId xmlns:a16="http://schemas.microsoft.com/office/drawing/2014/main" id="{999E26D5-B85C-4FAA-86A9-F654011070CD}"/>
              </a:ext>
            </a:extLst>
          </p:cNvPr>
          <p:cNvSpPr>
            <a:spLocks noGrp="1"/>
          </p:cNvSpPr>
          <p:nvPr>
            <p:ph type="subTitle" idx="1"/>
          </p:nvPr>
        </p:nvSpPr>
        <p:spPr>
          <a:xfrm>
            <a:off x="477981" y="4619960"/>
            <a:ext cx="4933468" cy="1657779"/>
          </a:xfrm>
        </p:spPr>
        <p:txBody>
          <a:bodyPr vert="horz" lIns="91440" tIns="45720" rIns="91440" bIns="45720" rtlCol="0">
            <a:normAutofit fontScale="85000" lnSpcReduction="20000"/>
          </a:bodyPr>
          <a:lstStyle/>
          <a:p>
            <a:pPr algn="l">
              <a:spcAft>
                <a:spcPts val="600"/>
              </a:spcAft>
              <a:defRPr/>
            </a:pPr>
            <a:r>
              <a:rPr lang="en-US" altLang="en-US" sz="2200" dirty="0">
                <a:solidFill>
                  <a:schemeClr val="bg1"/>
                </a:solidFill>
              </a:rPr>
              <a:t>Heidi Doughty OBE Dr Philos FRCP FRCPath</a:t>
            </a:r>
          </a:p>
          <a:p>
            <a:pPr algn="l">
              <a:spcAft>
                <a:spcPts val="600"/>
              </a:spcAft>
              <a:defRPr/>
            </a:pPr>
            <a:r>
              <a:rPr lang="en-US" altLang="en-US" sz="2200" dirty="0">
                <a:solidFill>
                  <a:schemeClr val="bg1"/>
                </a:solidFill>
              </a:rPr>
              <a:t>Consultant in Transfusion Medicine</a:t>
            </a:r>
          </a:p>
          <a:p>
            <a:pPr algn="l">
              <a:spcAft>
                <a:spcPts val="600"/>
              </a:spcAft>
              <a:defRPr/>
            </a:pPr>
            <a:r>
              <a:rPr lang="en-US" altLang="en-US" sz="2200" dirty="0">
                <a:solidFill>
                  <a:schemeClr val="bg1"/>
                </a:solidFill>
              </a:rPr>
              <a:t>NHS Blood and Transplant, Birmingham, UK</a:t>
            </a:r>
          </a:p>
          <a:p>
            <a:pPr algn="l">
              <a:spcAft>
                <a:spcPts val="600"/>
              </a:spcAft>
              <a:defRPr/>
            </a:pPr>
            <a:r>
              <a:rPr lang="en-US" altLang="en-US" sz="2200" dirty="0">
                <a:solidFill>
                  <a:schemeClr val="bg1"/>
                </a:solidFill>
              </a:rPr>
              <a:t>Honorary Reader, University of Birmingham, UK</a:t>
            </a:r>
            <a:endParaRPr lang="en-US" altLang="en-US" sz="2200" dirty="0">
              <a:solidFill>
                <a:schemeClr val="bg1"/>
              </a:solidFill>
              <a:effectLst>
                <a:outerShdw blurRad="38100" dist="38100" dir="2700000" algn="tl">
                  <a:srgbClr val="FFFFFF"/>
                </a:outerShdw>
              </a:effectLst>
            </a:endParaRPr>
          </a:p>
          <a:p>
            <a:pPr indent="-228600" algn="l">
              <a:buFont typeface="Arial" panose="020B0604020202020204" pitchFamily="34" charset="0"/>
              <a:buChar char="•"/>
            </a:pPr>
            <a:endParaRPr lang="en-US" sz="700" dirty="0">
              <a:solidFill>
                <a:schemeClr val="bg1"/>
              </a:solidFill>
            </a:endParaRPr>
          </a:p>
        </p:txBody>
      </p:sp>
      <p:sp>
        <p:nvSpPr>
          <p:cNvPr id="47" name="Rectangle 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9" name="Rectangle 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0204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F1D6-2F55-DE0D-5B57-FD003B3FEE34}"/>
              </a:ext>
            </a:extLst>
          </p:cNvPr>
          <p:cNvSpPr>
            <a:spLocks noGrp="1"/>
          </p:cNvSpPr>
          <p:nvPr>
            <p:ph type="title"/>
          </p:nvPr>
        </p:nvSpPr>
        <p:spPr>
          <a:xfrm>
            <a:off x="5310554" y="365125"/>
            <a:ext cx="6043246" cy="1325563"/>
          </a:xfrm>
        </p:spPr>
        <p:txBody>
          <a:bodyPr>
            <a:normAutofit/>
          </a:bodyPr>
          <a:lstStyle/>
          <a:p>
            <a:r>
              <a:rPr lang="en-GB" dirty="0"/>
              <a:t>Emergency Planning</a:t>
            </a:r>
          </a:p>
        </p:txBody>
      </p:sp>
      <p:graphicFrame>
        <p:nvGraphicFramePr>
          <p:cNvPr id="5" name="Content Placeholder 4">
            <a:extLst>
              <a:ext uri="{FF2B5EF4-FFF2-40B4-BE49-F238E27FC236}">
                <a16:creationId xmlns:a16="http://schemas.microsoft.com/office/drawing/2014/main" id="{1A0E3760-1B64-48FC-190C-68AE870C5573}"/>
              </a:ext>
            </a:extLst>
          </p:cNvPr>
          <p:cNvGraphicFramePr>
            <a:graphicFrameLocks noGrp="1"/>
          </p:cNvGraphicFramePr>
          <p:nvPr>
            <p:ph sz="half" idx="1"/>
          </p:nvPr>
        </p:nvGraphicFramePr>
        <p:xfrm>
          <a:off x="5741377" y="1763591"/>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mergency Response Framework (ERF) | IFRC">
            <a:extLst>
              <a:ext uri="{FF2B5EF4-FFF2-40B4-BE49-F238E27FC236}">
                <a16:creationId xmlns:a16="http://schemas.microsoft.com/office/drawing/2014/main" id="{6A7BF867-6555-53E1-7D7C-4DAFC0596725}"/>
              </a:ext>
            </a:extLst>
          </p:cNvPr>
          <p:cNvPicPr>
            <a:picLocks noGrp="1" noChangeAspect="1" noChangeArrowheads="1"/>
          </p:cNvPicPr>
          <p:nvPr>
            <p:ph sz="half" idx="2"/>
          </p:nvPr>
        </p:nvPicPr>
        <p:blipFill>
          <a:blip r:embed="rId8">
            <a:extLst>
              <a:ext uri="{28A0092B-C50C-407E-A947-70E740481C1C}">
                <a14:useLocalDpi xmlns:a14="http://schemas.microsoft.com/office/drawing/2010/main"/>
              </a:ext>
            </a:extLst>
          </a:blip>
          <a:stretch>
            <a:fillRect/>
          </a:stretch>
        </p:blipFill>
        <p:spPr bwMode="auto">
          <a:xfrm>
            <a:off x="369323" y="365125"/>
            <a:ext cx="4124441" cy="61763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1ABCFA0-B2F4-E6C8-3BD8-7AAC18B91F39}"/>
              </a:ext>
            </a:extLst>
          </p:cNvPr>
          <p:cNvSpPr>
            <a:spLocks noGrp="1"/>
          </p:cNvSpPr>
          <p:nvPr>
            <p:ph type="sldNum" sz="quarter" idx="12"/>
          </p:nvPr>
        </p:nvSpPr>
        <p:spPr/>
        <p:txBody>
          <a:bodyPr/>
          <a:lstStyle/>
          <a:p>
            <a:fld id="{63C57F64-8831-4350-B21C-50578B776271}" type="slidenum">
              <a:rPr lang="en-GB" smtClean="0"/>
              <a:t>10</a:t>
            </a:fld>
            <a:endParaRPr lang="en-GB" dirty="0"/>
          </a:p>
        </p:txBody>
      </p:sp>
    </p:spTree>
    <p:extLst>
      <p:ext uri="{BB962C8B-B14F-4D97-AF65-F5344CB8AC3E}">
        <p14:creationId xmlns:p14="http://schemas.microsoft.com/office/powerpoint/2010/main" val="247682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0619974-5C4B-0B41-1F51-B3887ED167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9013" y="0"/>
            <a:ext cx="4852987"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AF8B09C-FFC5-AB93-EC92-14C8226FB3D2}"/>
              </a:ext>
            </a:extLst>
          </p:cNvPr>
          <p:cNvSpPr>
            <a:spLocks noGrp="1"/>
          </p:cNvSpPr>
          <p:nvPr>
            <p:ph type="title"/>
          </p:nvPr>
        </p:nvSpPr>
        <p:spPr>
          <a:xfrm>
            <a:off x="757863" y="277228"/>
            <a:ext cx="6184233" cy="1325563"/>
          </a:xfrm>
        </p:spPr>
        <p:txBody>
          <a:bodyPr>
            <a:noAutofit/>
          </a:bodyPr>
          <a:lstStyle/>
          <a:p>
            <a:r>
              <a:rPr lang="en-GB" sz="2800" dirty="0">
                <a:latin typeface="Arial" panose="020B0604020202020204" pitchFamily="34" charset="0"/>
                <a:cs typeface="Arial" panose="020B0604020202020204" pitchFamily="34" charset="0"/>
              </a:rPr>
              <a:t>EDQM Blood Supply Contingency and Emergency Plan – 2021 Survey</a:t>
            </a:r>
            <a:endParaRPr lang="en-GB" sz="2800" dirty="0"/>
          </a:p>
        </p:txBody>
      </p:sp>
      <p:graphicFrame>
        <p:nvGraphicFramePr>
          <p:cNvPr id="3076" name="Content Placeholder 4">
            <a:extLst>
              <a:ext uri="{FF2B5EF4-FFF2-40B4-BE49-F238E27FC236}">
                <a16:creationId xmlns:a16="http://schemas.microsoft.com/office/drawing/2014/main" id="{8A05AE4F-F768-9E5E-34B8-27E418CA58CD}"/>
              </a:ext>
            </a:extLst>
          </p:cNvPr>
          <p:cNvGraphicFramePr>
            <a:graphicFrameLocks noGrp="1"/>
          </p:cNvGraphicFramePr>
          <p:nvPr>
            <p:ph sz="half" idx="2"/>
            <p:extLst>
              <p:ext uri="{D42A27DB-BD31-4B8C-83A1-F6EECF244321}">
                <p14:modId xmlns:p14="http://schemas.microsoft.com/office/powerpoint/2010/main" val="172939592"/>
              </p:ext>
            </p:extLst>
          </p:nvPr>
        </p:nvGraphicFramePr>
        <p:xfrm>
          <a:off x="757863" y="1602791"/>
          <a:ext cx="5763127" cy="5135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A90D7224-788E-5263-BAE8-A49F81FBFBCA}"/>
              </a:ext>
            </a:extLst>
          </p:cNvPr>
          <p:cNvSpPr>
            <a:spLocks noGrp="1"/>
          </p:cNvSpPr>
          <p:nvPr>
            <p:ph type="sldNum" sz="quarter" idx="12"/>
          </p:nvPr>
        </p:nvSpPr>
        <p:spPr/>
        <p:txBody>
          <a:bodyPr/>
          <a:lstStyle/>
          <a:p>
            <a:fld id="{63C57F64-8831-4350-B21C-50578B776271}" type="slidenum">
              <a:rPr lang="en-GB" smtClean="0"/>
              <a:t>11</a:t>
            </a:fld>
            <a:endParaRPr lang="en-GB" dirty="0"/>
          </a:p>
        </p:txBody>
      </p:sp>
    </p:spTree>
    <p:extLst>
      <p:ext uri="{BB962C8B-B14F-4D97-AF65-F5344CB8AC3E}">
        <p14:creationId xmlns:p14="http://schemas.microsoft.com/office/powerpoint/2010/main" val="328802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Shape 10">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6EFC0A0-64B0-4E8D-AAB4-44ABC61E3CCD}"/>
              </a:ext>
            </a:extLst>
          </p:cNvPr>
          <p:cNvSpPr>
            <a:spLocks noGrp="1"/>
          </p:cNvSpPr>
          <p:nvPr>
            <p:ph type="title"/>
          </p:nvPr>
        </p:nvSpPr>
        <p:spPr>
          <a:xfrm>
            <a:off x="880281" y="2961564"/>
            <a:ext cx="5124734" cy="3268639"/>
          </a:xfrm>
        </p:spPr>
        <p:txBody>
          <a:bodyPr vert="horz" lIns="91440" tIns="45720" rIns="91440" bIns="45720" rtlCol="0" anchor="ctr">
            <a:normAutofit/>
          </a:bodyPr>
          <a:lstStyle/>
          <a:p>
            <a:pPr>
              <a:defRPr/>
            </a:pPr>
            <a:r>
              <a:rPr lang="en-US" sz="7200" kern="1200" dirty="0">
                <a:solidFill>
                  <a:schemeClr val="bg1"/>
                </a:solidFill>
                <a:latin typeface="+mj-lt"/>
                <a:ea typeface="+mj-ea"/>
                <a:cs typeface="+mj-cs"/>
              </a:rPr>
              <a:t>LESSONS FROM THE FRONTLINES</a:t>
            </a:r>
          </a:p>
        </p:txBody>
      </p:sp>
      <p:grpSp>
        <p:nvGrpSpPr>
          <p:cNvPr id="15" name="Group 14">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1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08" name="Rectangle 13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9" name="Rectangle 136">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837092-DBE1-4FBA-87F2-30DCE636AA12}"/>
              </a:ext>
            </a:extLst>
          </p:cNvPr>
          <p:cNvSpPr>
            <a:spLocks noGrp="1"/>
          </p:cNvSpPr>
          <p:nvPr>
            <p:ph type="title" idx="4294967295"/>
          </p:nvPr>
        </p:nvSpPr>
        <p:spPr>
          <a:xfrm>
            <a:off x="767290" y="1780661"/>
            <a:ext cx="3582073" cy="1463472"/>
          </a:xfrm>
        </p:spPr>
        <p:txBody>
          <a:bodyPr vert="horz" lIns="91440" tIns="45720" rIns="91440" bIns="45720" rtlCol="0" anchor="t">
            <a:normAutofit/>
          </a:bodyPr>
          <a:lstStyle/>
          <a:p>
            <a:r>
              <a:rPr lang="en-US" sz="4800" kern="1200" dirty="0">
                <a:solidFill>
                  <a:schemeClr val="bg1"/>
                </a:solidFill>
                <a:latin typeface="+mj-lt"/>
                <a:ea typeface="+mj-ea"/>
                <a:cs typeface="+mj-cs"/>
              </a:rPr>
              <a:t>Keep it simple</a:t>
            </a:r>
          </a:p>
        </p:txBody>
      </p:sp>
      <p:grpSp>
        <p:nvGrpSpPr>
          <p:cNvPr id="47110" name="Group 138">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47111"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47112"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a:extLst>
              <a:ext uri="{FF2B5EF4-FFF2-40B4-BE49-F238E27FC236}">
                <a16:creationId xmlns:a16="http://schemas.microsoft.com/office/drawing/2014/main" id="{F115714B-9EB5-42E3-9D39-6FFB0E6BF6CC}"/>
              </a:ext>
            </a:extLst>
          </p:cNvPr>
          <p:cNvSpPr>
            <a:spLocks noGrp="1"/>
          </p:cNvSpPr>
          <p:nvPr>
            <p:ph idx="4294967295"/>
          </p:nvPr>
        </p:nvSpPr>
        <p:spPr>
          <a:xfrm>
            <a:off x="767290" y="3383121"/>
            <a:ext cx="3582072" cy="2793251"/>
          </a:xfrm>
        </p:spPr>
        <p:txBody>
          <a:bodyPr vert="horz" lIns="91440" tIns="45720" rIns="91440" bIns="45720" rtlCol="0" anchor="t">
            <a:normAutofit/>
          </a:bodyPr>
          <a:lstStyle/>
          <a:p>
            <a:r>
              <a:rPr lang="en-US" dirty="0">
                <a:solidFill>
                  <a:schemeClr val="bg1"/>
                </a:solidFill>
              </a:rPr>
              <a:t>Stop the bleeding</a:t>
            </a:r>
          </a:p>
          <a:p>
            <a:r>
              <a:rPr lang="en-US" dirty="0">
                <a:solidFill>
                  <a:schemeClr val="bg1"/>
                </a:solidFill>
              </a:rPr>
              <a:t>Resuscitate</a:t>
            </a:r>
          </a:p>
          <a:p>
            <a:r>
              <a:rPr lang="en-US" dirty="0">
                <a:solidFill>
                  <a:schemeClr val="accent2">
                    <a:lumMod val="60000"/>
                    <a:lumOff val="40000"/>
                  </a:schemeClr>
                </a:solidFill>
              </a:rPr>
              <a:t>Is blood required?</a:t>
            </a:r>
          </a:p>
          <a:p>
            <a:r>
              <a:rPr lang="en-US" dirty="0">
                <a:solidFill>
                  <a:schemeClr val="bg1"/>
                </a:solidFill>
              </a:rPr>
              <a:t>Group O whole blood</a:t>
            </a:r>
          </a:p>
          <a:p>
            <a:r>
              <a:rPr lang="en-US" dirty="0">
                <a:solidFill>
                  <a:schemeClr val="bg1"/>
                </a:solidFill>
              </a:rPr>
              <a:t>Dried plasma</a:t>
            </a:r>
          </a:p>
          <a:p>
            <a:pPr marL="0"/>
            <a:endParaRPr lang="en-US" sz="2000" dirty="0">
              <a:solidFill>
                <a:schemeClr val="bg1"/>
              </a:solidFill>
            </a:endParaRPr>
          </a:p>
        </p:txBody>
      </p:sp>
      <p:pic>
        <p:nvPicPr>
          <p:cNvPr id="47106" name="Picture 2">
            <a:extLst>
              <a:ext uri="{FF2B5EF4-FFF2-40B4-BE49-F238E27FC236}">
                <a16:creationId xmlns:a16="http://schemas.microsoft.com/office/drawing/2014/main" id="{B599D26A-C811-49BB-9133-8BCE91CE9F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208815" y="903730"/>
            <a:ext cx="6458205" cy="44723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 descr="A picture containing man&#10;&#10;Description automatically generated">
            <a:extLst>
              <a:ext uri="{FF2B5EF4-FFF2-40B4-BE49-F238E27FC236}">
                <a16:creationId xmlns:a16="http://schemas.microsoft.com/office/drawing/2014/main" id="{158FB19C-7CB4-4179-8BCF-3C774D773A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38457" y="2166938"/>
            <a:ext cx="3457575" cy="3457575"/>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GP1489">
            <a:extLst>
              <a:ext uri="{FF2B5EF4-FFF2-40B4-BE49-F238E27FC236}">
                <a16:creationId xmlns:a16="http://schemas.microsoft.com/office/drawing/2014/main" id="{70AA872E-8E6F-41A9-BD38-BA78633EF40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67213" y="2166938"/>
            <a:ext cx="3457575" cy="3457575"/>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0DD8E4B5-860D-4487-A716-C1076918D3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04825" y="2143539"/>
            <a:ext cx="3457575" cy="3457575"/>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a:extLst>
              <a:ext uri="{FF2B5EF4-FFF2-40B4-BE49-F238E27FC236}">
                <a16:creationId xmlns:a16="http://schemas.microsoft.com/office/drawing/2014/main" id="{98BC6633-4AC3-43BE-A670-495891C7A5FA}"/>
              </a:ext>
            </a:extLst>
          </p:cNvPr>
          <p:cNvSpPr>
            <a:spLocks noGrp="1" noChangeArrowheads="1"/>
          </p:cNvSpPr>
          <p:nvPr>
            <p:ph type="title"/>
          </p:nvPr>
        </p:nvSpPr>
        <p:spPr>
          <a:xfrm>
            <a:off x="838200" y="672747"/>
            <a:ext cx="10515600" cy="715556"/>
          </a:xfrm>
        </p:spPr>
        <p:txBody>
          <a:bodyPr vert="horz" lIns="91440" tIns="45720" rIns="91440" bIns="45720" rtlCol="0" anchor="ctr">
            <a:normAutofit/>
          </a:bodyPr>
          <a:lstStyle/>
          <a:p>
            <a:pPr algn="ctr"/>
            <a:r>
              <a:rPr lang="en-US" altLang="en-US" sz="3200" kern="1200" dirty="0">
                <a:solidFill>
                  <a:schemeClr val="bg1"/>
                </a:solidFill>
                <a:latin typeface="+mj-lt"/>
                <a:ea typeface="+mj-ea"/>
                <a:cs typeface="+mj-cs"/>
              </a:rPr>
              <a:t>Laboratory, Logistics and Communications</a:t>
            </a:r>
          </a:p>
        </p:txBody>
      </p:sp>
      <p:sp>
        <p:nvSpPr>
          <p:cNvPr id="23556" name="Slide Number Placeholder 1">
            <a:extLst>
              <a:ext uri="{FF2B5EF4-FFF2-40B4-BE49-F238E27FC236}">
                <a16:creationId xmlns:a16="http://schemas.microsoft.com/office/drawing/2014/main" id="{8D0F691E-A126-4051-B022-C4B944D81E53}"/>
              </a:ext>
            </a:extLst>
          </p:cNvPr>
          <p:cNvSpPr>
            <a:spLocks noGrp="1"/>
          </p:cNvSpPr>
          <p:nvPr>
            <p:ph type="sldNum" sz="quarter" idx="12"/>
          </p:nvPr>
        </p:nvSpPr>
        <p:spPr bwMode="auto">
          <a:xfrm>
            <a:off x="8610600" y="6356350"/>
            <a:ext cx="2743200" cy="365125"/>
          </a:xfrm>
          <a:prstGeom prst="ellipse">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fontAlgn="base">
              <a:spcBef>
                <a:spcPct val="0"/>
              </a:spcBef>
              <a:spcAft>
                <a:spcPct val="0"/>
              </a:spcAft>
              <a:defRPr sz="1400"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90000"/>
              </a:lnSpc>
              <a:spcAft>
                <a:spcPts val="600"/>
              </a:spcAft>
            </a:pPr>
            <a:fld id="{68DA1FA1-8FE0-4EBE-B80F-FB87994FC20B}" type="slidenum">
              <a:rPr lang="en-US" altLang="en-US" sz="1200">
                <a:solidFill>
                  <a:prstClr val="black">
                    <a:tint val="75000"/>
                  </a:prstClr>
                </a:solidFill>
                <a:latin typeface="+mn-lt"/>
              </a:rPr>
              <a:pPr>
                <a:lnSpc>
                  <a:spcPct val="90000"/>
                </a:lnSpc>
                <a:spcAft>
                  <a:spcPts val="600"/>
                </a:spcAft>
              </a:pPr>
              <a:t>14</a:t>
            </a:fld>
            <a:endParaRPr lang="en-US" altLang="en-US" sz="1200" dirty="0">
              <a:solidFill>
                <a:prstClr val="black">
                  <a:tint val="75000"/>
                </a:prstClr>
              </a:solidFill>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35" name="Rectangle 778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826" name="Google Shape;489;p73">
            <a:extLst>
              <a:ext uri="{FF2B5EF4-FFF2-40B4-BE49-F238E27FC236}">
                <a16:creationId xmlns:a16="http://schemas.microsoft.com/office/drawing/2014/main" id="{2DDAC421-6E0C-4E60-A95F-CEC2B2AED135}"/>
              </a:ext>
            </a:extLst>
          </p:cNvPr>
          <p:cNvSpPr>
            <a:spLocks noGrp="1"/>
          </p:cNvSpPr>
          <p:nvPr>
            <p:ph type="title"/>
          </p:nvPr>
        </p:nvSpPr>
        <p:spPr>
          <a:xfrm>
            <a:off x="6527800" y="448721"/>
            <a:ext cx="4713997" cy="1225650"/>
          </a:xfrm>
        </p:spPr>
        <p:txBody>
          <a:bodyPr vert="horz" lIns="91440" tIns="45720" rIns="91440" bIns="45720" rtlCol="0" anchor="b">
            <a:normAutofit/>
          </a:bodyPr>
          <a:lstStyle/>
          <a:p>
            <a:pPr>
              <a:buClr>
                <a:srgbClr val="1B477B"/>
              </a:buClr>
              <a:buSzPts val="2800"/>
            </a:pPr>
            <a:r>
              <a:rPr lang="en-US" altLang="en-US" sz="3800" kern="1200" dirty="0">
                <a:solidFill>
                  <a:schemeClr val="bg1"/>
                </a:solidFill>
                <a:latin typeface="+mj-lt"/>
                <a:ea typeface="+mj-ea"/>
                <a:cs typeface="+mj-cs"/>
              </a:rPr>
              <a:t>New roles: Transfusion triage and coordinators</a:t>
            </a:r>
          </a:p>
        </p:txBody>
      </p:sp>
      <p:pic>
        <p:nvPicPr>
          <p:cNvPr id="77827" name="Google Shape;490;p73">
            <a:extLst>
              <a:ext uri="{FF2B5EF4-FFF2-40B4-BE49-F238E27FC236}">
                <a16:creationId xmlns:a16="http://schemas.microsoft.com/office/drawing/2014/main" id="{53E11C40-BD58-4C18-97E2-9CDF2D388074}"/>
              </a:ext>
            </a:extLst>
          </p:cNvPr>
          <p:cNvPicPr>
            <a:picLocks noGrp="1" noChangeArrowheads="1"/>
          </p:cNvPicPr>
          <p:nvPr>
            <p:ph type="body" sz="half" idx="2"/>
          </p:nvPr>
        </p:nvPicPr>
        <p:blipFill rotWithShape="1">
          <a:blip r:embed="rId3" cstate="screen">
            <a:extLst>
              <a:ext uri="{28A0092B-C50C-407E-A947-70E740481C1C}">
                <a14:useLocalDpi xmlns:a14="http://schemas.microsoft.com/office/drawing/2010/main"/>
              </a:ext>
            </a:extLst>
          </a:blip>
          <a:srcRect/>
          <a:stretch/>
        </p:blipFill>
        <p:spPr>
          <a:xfrm>
            <a:off x="-2346" y="170341"/>
            <a:ext cx="5666547" cy="6517318"/>
          </a:xfrm>
          <a:prstGeom prst="rect">
            <a:avLst/>
          </a:prstGeom>
        </p:spPr>
      </p:pic>
      <p:cxnSp>
        <p:nvCxnSpPr>
          <p:cNvPr id="77837" name="Straight Connector 778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1" name="Google Shape;491;p73">
            <a:extLst>
              <a:ext uri="{FF2B5EF4-FFF2-40B4-BE49-F238E27FC236}">
                <a16:creationId xmlns:a16="http://schemas.microsoft.com/office/drawing/2014/main" id="{4C02726B-135A-4BB3-B38F-D498B6026F41}"/>
              </a:ext>
            </a:extLst>
          </p:cNvPr>
          <p:cNvSpPr txBox="1">
            <a:spLocks noGrp="1"/>
          </p:cNvSpPr>
          <p:nvPr>
            <p:ph sz="half" idx="1"/>
          </p:nvPr>
        </p:nvSpPr>
        <p:spPr>
          <a:xfrm>
            <a:off x="6527800" y="1909192"/>
            <a:ext cx="4713997" cy="3647710"/>
          </a:xfrm>
        </p:spPr>
        <p:txBody>
          <a:bodyPr spcFirstLastPara="1" vert="horz" lIns="91440" tIns="45720" rIns="91440" bIns="45720" rtlCol="0">
            <a:normAutofit/>
          </a:bodyPr>
          <a:lstStyle/>
          <a:p>
            <a:pPr>
              <a:spcBef>
                <a:spcPts val="1600"/>
              </a:spcBef>
              <a:buClr>
                <a:schemeClr val="dk1"/>
              </a:buClr>
              <a:buSzPts val="2000"/>
              <a:defRPr/>
            </a:pPr>
            <a:r>
              <a:rPr lang="en-US" sz="2000" dirty="0">
                <a:solidFill>
                  <a:schemeClr val="bg1"/>
                </a:solidFill>
              </a:rPr>
              <a:t>Transfusion coordinators: An Emerging role with following responsibilities:</a:t>
            </a:r>
          </a:p>
          <a:p>
            <a:pPr lvl="1">
              <a:spcBef>
                <a:spcPts val="1200"/>
              </a:spcBef>
              <a:buClr>
                <a:schemeClr val="dk1"/>
              </a:buClr>
              <a:buSzPts val="2000"/>
              <a:defRPr/>
            </a:pPr>
            <a:r>
              <a:rPr lang="en-US" sz="2000" i="1" dirty="0">
                <a:solidFill>
                  <a:schemeClr val="bg1"/>
                </a:solidFill>
              </a:rPr>
              <a:t>Transfusion triage</a:t>
            </a:r>
          </a:p>
          <a:p>
            <a:pPr lvl="1">
              <a:spcBef>
                <a:spcPts val="1200"/>
              </a:spcBef>
              <a:buClr>
                <a:schemeClr val="dk1"/>
              </a:buClr>
              <a:buSzPts val="2000"/>
              <a:defRPr/>
            </a:pPr>
            <a:r>
              <a:rPr lang="en-US" sz="2000" i="1" dirty="0">
                <a:solidFill>
                  <a:schemeClr val="bg1"/>
                </a:solidFill>
              </a:rPr>
              <a:t>Laboratory liaison</a:t>
            </a:r>
            <a:endParaRPr lang="en-US" sz="2000" dirty="0">
              <a:solidFill>
                <a:schemeClr val="bg1"/>
              </a:solidFill>
            </a:endParaRPr>
          </a:p>
          <a:p>
            <a:pPr lvl="1">
              <a:spcBef>
                <a:spcPts val="1200"/>
              </a:spcBef>
              <a:buClr>
                <a:schemeClr val="dk1"/>
              </a:buClr>
              <a:buSzPts val="2000"/>
              <a:defRPr/>
            </a:pPr>
            <a:r>
              <a:rPr lang="en-US" sz="2000" i="1" dirty="0">
                <a:solidFill>
                  <a:schemeClr val="bg1"/>
                </a:solidFill>
              </a:rPr>
              <a:t>Issue of emergency stock</a:t>
            </a:r>
            <a:endParaRPr lang="en-US" sz="2000" dirty="0">
              <a:solidFill>
                <a:schemeClr val="bg1"/>
              </a:solidFill>
            </a:endParaRPr>
          </a:p>
          <a:p>
            <a:pPr lvl="1">
              <a:spcBef>
                <a:spcPts val="1200"/>
              </a:spcBef>
              <a:buClr>
                <a:schemeClr val="dk1"/>
              </a:buClr>
              <a:buSzPts val="2000"/>
              <a:defRPr/>
            </a:pPr>
            <a:r>
              <a:rPr lang="en-US" sz="2000" i="1" dirty="0">
                <a:solidFill>
                  <a:schemeClr val="bg1"/>
                </a:solidFill>
              </a:rPr>
              <a:t>Handling blood samples</a:t>
            </a:r>
          </a:p>
          <a:p>
            <a:pPr lvl="1">
              <a:spcBef>
                <a:spcPts val="1200"/>
              </a:spcBef>
              <a:buClr>
                <a:schemeClr val="dk1"/>
              </a:buClr>
              <a:buSzPts val="2000"/>
              <a:defRPr/>
            </a:pPr>
            <a:r>
              <a:rPr lang="en-US" sz="2000" i="1" dirty="0">
                <a:solidFill>
                  <a:schemeClr val="bg1"/>
                </a:solidFill>
              </a:rPr>
              <a:t>Training and support</a:t>
            </a:r>
          </a:p>
          <a:p>
            <a:pPr lvl="1">
              <a:spcBef>
                <a:spcPts val="1200"/>
              </a:spcBef>
              <a:buClr>
                <a:schemeClr val="dk1"/>
              </a:buClr>
              <a:buSzPts val="2000"/>
              <a:defRPr/>
            </a:pPr>
            <a:r>
              <a:rPr lang="en-US" sz="2000" i="1" dirty="0">
                <a:solidFill>
                  <a:schemeClr val="bg1"/>
                </a:solidFill>
              </a:rPr>
              <a:t>(Non-medical authorization)</a:t>
            </a:r>
            <a:endParaRPr lang="en-US" sz="2000" dirty="0">
              <a:solidFill>
                <a:schemeClr val="bg1"/>
              </a:solidFill>
            </a:endParaRPr>
          </a:p>
          <a:p>
            <a:pPr>
              <a:buClr>
                <a:schemeClr val="dk1"/>
              </a:buClr>
              <a:buSzPts val="2400"/>
              <a:defRPr/>
            </a:pPr>
            <a:endParaRPr lang="en-US" sz="2000" dirty="0">
              <a:solidFill>
                <a:schemeClr val="bg1"/>
              </a:solidFill>
            </a:endParaRPr>
          </a:p>
        </p:txBody>
      </p:sp>
      <p:cxnSp>
        <p:nvCxnSpPr>
          <p:cNvPr id="77839" name="Straight Connector 778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7829" name="Google Shape;492;p73">
            <a:extLst>
              <a:ext uri="{FF2B5EF4-FFF2-40B4-BE49-F238E27FC236}">
                <a16:creationId xmlns:a16="http://schemas.microsoft.com/office/drawing/2014/main" id="{4E78FE41-8805-4911-A6A4-4273F10E9F79}"/>
              </a:ext>
            </a:extLst>
          </p:cNvPr>
          <p:cNvSpPr txBox="1">
            <a:spLocks noChangeArrowheads="1"/>
          </p:cNvSpPr>
          <p:nvPr/>
        </p:nvSpPr>
        <p:spPr bwMode="auto">
          <a:xfrm>
            <a:off x="1870076" y="5373688"/>
            <a:ext cx="4168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000000"/>
              </a:buClr>
              <a:buSzPts val="2400"/>
              <a:buFont typeface="Calibri" panose="020F0502020204030204" pitchFamily="34" charset="0"/>
              <a:buNone/>
            </a:pPr>
            <a:endParaRPr lang="en-US" altLang="en-US" sz="2400" i="1" dirty="0">
              <a:solidFill>
                <a:srgbClr val="000000"/>
              </a:solidFill>
              <a:cs typeface="Arial" panose="020B0604020202020204" pitchFamily="34" charset="0"/>
              <a:sym typeface="Arial" panose="020B0604020202020204" pitchFamily="34" charset="0"/>
            </a:endParaRPr>
          </a:p>
        </p:txBody>
      </p:sp>
      <p:sp>
        <p:nvSpPr>
          <p:cNvPr id="77830" name="Google Shape;493;p73">
            <a:extLst>
              <a:ext uri="{FF2B5EF4-FFF2-40B4-BE49-F238E27FC236}">
                <a16:creationId xmlns:a16="http://schemas.microsoft.com/office/drawing/2014/main" id="{D0DD2531-D804-42C2-AAC3-4E729B8C1EEB}"/>
              </a:ext>
            </a:extLst>
          </p:cNvPr>
          <p:cNvSpPr txBox="1">
            <a:spLocks noChangeArrowheads="1"/>
          </p:cNvSpPr>
          <p:nvPr/>
        </p:nvSpPr>
        <p:spPr bwMode="auto">
          <a:xfrm>
            <a:off x="1870076" y="5145088"/>
            <a:ext cx="4378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400"/>
              <a:buFont typeface="Arial" panose="020B0604020202020204" pitchFamily="34" charset="0"/>
              <a:buNone/>
            </a:pP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8728AC-7941-3E9D-2806-444E6400BA1F}"/>
              </a:ext>
            </a:extLst>
          </p:cNvPr>
          <p:cNvSpPr>
            <a:spLocks noGrp="1"/>
          </p:cNvSpPr>
          <p:nvPr>
            <p:ph type="sldNum" sz="quarter" idx="12"/>
          </p:nvPr>
        </p:nvSpPr>
        <p:spPr/>
        <p:txBody>
          <a:bodyPr/>
          <a:lstStyle/>
          <a:p>
            <a:fld id="{63C57F64-8831-4350-B21C-50578B776271}" type="slidenum">
              <a:rPr lang="en-GB" smtClean="0"/>
              <a:t>16</a:t>
            </a:fld>
            <a:endParaRPr lang="en-GB" dirty="0"/>
          </a:p>
        </p:txBody>
      </p:sp>
      <p:sp>
        <p:nvSpPr>
          <p:cNvPr id="2" name="Title 1">
            <a:extLst>
              <a:ext uri="{FF2B5EF4-FFF2-40B4-BE49-F238E27FC236}">
                <a16:creationId xmlns:a16="http://schemas.microsoft.com/office/drawing/2014/main" id="{834A6DB9-AF8A-2E1D-6B06-5C96BE25C334}"/>
              </a:ext>
            </a:extLst>
          </p:cNvPr>
          <p:cNvSpPr>
            <a:spLocks noGrp="1"/>
          </p:cNvSpPr>
          <p:nvPr>
            <p:ph type="title" idx="4294967295"/>
          </p:nvPr>
        </p:nvSpPr>
        <p:spPr>
          <a:xfrm>
            <a:off x="490408" y="586822"/>
            <a:ext cx="5500688" cy="1644650"/>
          </a:xfrm>
        </p:spPr>
        <p:txBody>
          <a:bodyPr vert="horz" lIns="91440" tIns="45720" rIns="91440" bIns="45720" rtlCol="0" anchor="ctr">
            <a:normAutofit/>
          </a:bodyPr>
          <a:lstStyle/>
          <a:p>
            <a:r>
              <a:rPr lang="en-US" sz="3200" dirty="0"/>
              <a:t>Telemedicine, remote technical support and AI</a:t>
            </a:r>
          </a:p>
        </p:txBody>
      </p:sp>
      <p:sp>
        <p:nvSpPr>
          <p:cNvPr id="5" name="TextBox 4">
            <a:extLst>
              <a:ext uri="{FF2B5EF4-FFF2-40B4-BE49-F238E27FC236}">
                <a16:creationId xmlns:a16="http://schemas.microsoft.com/office/drawing/2014/main" id="{1AB34B92-D090-536F-7CD9-98CD60C73565}"/>
              </a:ext>
            </a:extLst>
          </p:cNvPr>
          <p:cNvSpPr txBox="1"/>
          <p:nvPr/>
        </p:nvSpPr>
        <p:spPr>
          <a:xfrm>
            <a:off x="5250106" y="586822"/>
            <a:ext cx="6106742" cy="1645920"/>
          </a:xfrm>
          <a:prstGeom prst="rect">
            <a:avLst/>
          </a:prstGeom>
        </p:spPr>
        <p:txBody>
          <a:bodyPr vert="horz" lIns="91440" tIns="45720" rIns="91440" bIns="45720" rtlCol="0" anchor="ctr">
            <a:normAutofit/>
          </a:bodyPr>
          <a:lstStyle/>
          <a:p>
            <a:pPr>
              <a:lnSpc>
                <a:spcPct val="90000"/>
              </a:lnSpc>
              <a:spcAft>
                <a:spcPts val="600"/>
              </a:spcAft>
            </a:pPr>
            <a:endParaRPr lang="en-US" dirty="0"/>
          </a:p>
        </p:txBody>
      </p:sp>
      <p:pic>
        <p:nvPicPr>
          <p:cNvPr id="10" name="Picture 9">
            <a:extLst>
              <a:ext uri="{FF2B5EF4-FFF2-40B4-BE49-F238E27FC236}">
                <a16:creationId xmlns:a16="http://schemas.microsoft.com/office/drawing/2014/main" id="{6AD5E718-C28C-4C50-A022-A7C20F20E9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8571" y="22536"/>
            <a:ext cx="5192534" cy="6248642"/>
          </a:xfrm>
          <a:prstGeom prst="rect">
            <a:avLst/>
          </a:prstGeom>
        </p:spPr>
      </p:pic>
      <p:pic>
        <p:nvPicPr>
          <p:cNvPr id="9" name="Picture 2" descr="figure 1">
            <a:extLst>
              <a:ext uri="{FF2B5EF4-FFF2-40B4-BE49-F238E27FC236}">
                <a16:creationId xmlns:a16="http://schemas.microsoft.com/office/drawing/2014/main" id="{2C7615AC-65D2-7E56-B579-8864681F1870}"/>
              </a:ext>
            </a:extLst>
          </p:cNvPr>
          <p:cNvPicPr>
            <a:picLocks noGrp="1" noChangeAspect="1" noChangeArrowheads="1"/>
          </p:cNvPicPr>
          <p:nvPr>
            <p:ph sz="half" idx="4294967295"/>
          </p:nvPr>
        </p:nvPicPr>
        <p:blipFill>
          <a:blip r:embed="rId4" cstate="screen">
            <a:extLst>
              <a:ext uri="{28A0092B-C50C-407E-A947-70E740481C1C}">
                <a14:useLocalDpi xmlns:a14="http://schemas.microsoft.com/office/drawing/2010/main"/>
              </a:ext>
            </a:extLst>
          </a:blip>
          <a:stretch>
            <a:fillRect/>
          </a:stretch>
        </p:blipFill>
        <p:spPr bwMode="auto">
          <a:xfrm>
            <a:off x="8698832" y="2774149"/>
            <a:ext cx="3048668" cy="3386551"/>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2763D1B-7860-1114-2894-62CEACF598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4217" y="2833082"/>
            <a:ext cx="6204354" cy="3327619"/>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5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E7DC2B5-471B-A0F4-6BC3-566CA3000CE7}"/>
              </a:ext>
            </a:extLst>
          </p:cNvPr>
          <p:cNvSpPr txBox="1"/>
          <p:nvPr/>
        </p:nvSpPr>
        <p:spPr>
          <a:xfrm>
            <a:off x="968740" y="1847345"/>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Military aid to the civil authorities</a:t>
            </a:r>
          </a:p>
        </p:txBody>
      </p:sp>
      <p:pic>
        <p:nvPicPr>
          <p:cNvPr id="6" name="Picture 5">
            <a:extLst>
              <a:ext uri="{FF2B5EF4-FFF2-40B4-BE49-F238E27FC236}">
                <a16:creationId xmlns:a16="http://schemas.microsoft.com/office/drawing/2014/main" id="{C3665E91-5557-92DA-6626-C94AA80F37E9}"/>
              </a:ext>
            </a:extLst>
          </p:cNvPr>
          <p:cNvPicPr>
            <a:picLocks noChangeAspect="1"/>
          </p:cNvPicPr>
          <p:nvPr/>
        </p:nvPicPr>
        <p:blipFill>
          <a:blip r:embed="rId3"/>
          <a:stretch>
            <a:fillRect/>
          </a:stretch>
        </p:blipFill>
        <p:spPr>
          <a:xfrm>
            <a:off x="6253411" y="32958"/>
            <a:ext cx="4644438" cy="6755546"/>
          </a:xfrm>
          <a:prstGeom prst="rect">
            <a:avLst/>
          </a:prstGeom>
        </p:spPr>
      </p:pic>
      <p:pic>
        <p:nvPicPr>
          <p:cNvPr id="3" name="Picture 2">
            <a:extLst>
              <a:ext uri="{FF2B5EF4-FFF2-40B4-BE49-F238E27FC236}">
                <a16:creationId xmlns:a16="http://schemas.microsoft.com/office/drawing/2014/main" id="{09F66665-42CD-C458-31C9-1FE3A37E5B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10871" y="3090038"/>
            <a:ext cx="3719033" cy="3635462"/>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3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EE73B1-7B5B-45E1-9346-50B56AB96B7E}"/>
              </a:ext>
            </a:extLst>
          </p:cNvPr>
          <p:cNvSpPr>
            <a:spLocks noGrp="1"/>
          </p:cNvSpPr>
          <p:nvPr>
            <p:ph type="title"/>
          </p:nvPr>
        </p:nvSpPr>
        <p:spPr>
          <a:xfrm>
            <a:off x="880280" y="2961564"/>
            <a:ext cx="5215719" cy="3268639"/>
          </a:xfrm>
        </p:spPr>
        <p:txBody>
          <a:bodyPr vert="horz" lIns="91440" tIns="45720" rIns="91440" bIns="45720" rtlCol="0" anchor="ctr">
            <a:normAutofit/>
          </a:bodyPr>
          <a:lstStyle/>
          <a:p>
            <a:pPr>
              <a:defRPr/>
            </a:pPr>
            <a:r>
              <a:rPr lang="en-US" sz="7200" kern="1200" dirty="0">
                <a:solidFill>
                  <a:schemeClr val="bg1"/>
                </a:solidFill>
                <a:latin typeface="+mj-lt"/>
                <a:ea typeface="+mj-ea"/>
                <a:cs typeface="+mj-cs"/>
              </a:rPr>
              <a:t>POWER of PARTNERSHIP</a:t>
            </a:r>
          </a:p>
        </p:txBody>
      </p:sp>
      <p:grpSp>
        <p:nvGrpSpPr>
          <p:cNvPr id="35" name="Group 34">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3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7808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B70C39-F2AF-EBE9-3D66-D0D377FEA58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038600" y="1555750"/>
            <a:ext cx="2455863" cy="3738563"/>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A picture containing text, newspaper, bottle, material property&#10;&#10;Description automatically generated">
            <a:extLst>
              <a:ext uri="{FF2B5EF4-FFF2-40B4-BE49-F238E27FC236}">
                <a16:creationId xmlns:a16="http://schemas.microsoft.com/office/drawing/2014/main" id="{F619519B-4967-D887-5A92-F0F8C7ACDB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rot="5400000">
            <a:off x="5857081" y="2242344"/>
            <a:ext cx="3738563" cy="2365375"/>
          </a:xfrm>
          <a:prstGeom prst="rect">
            <a:avLst/>
          </a:prstGeom>
        </p:spPr>
      </p:pic>
      <p:sp>
        <p:nvSpPr>
          <p:cNvPr id="2" name="Title 1">
            <a:extLst>
              <a:ext uri="{FF2B5EF4-FFF2-40B4-BE49-F238E27FC236}">
                <a16:creationId xmlns:a16="http://schemas.microsoft.com/office/drawing/2014/main" id="{14A835DA-2521-43FD-3627-B2FC88531D9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dirty="0">
                <a:solidFill>
                  <a:schemeClr val="bg1"/>
                </a:solidFill>
              </a:rPr>
              <a:t>Process,  Products, and People </a:t>
            </a:r>
          </a:p>
        </p:txBody>
      </p:sp>
      <p:sp>
        <p:nvSpPr>
          <p:cNvPr id="3" name="Slide Number Placeholder 2">
            <a:extLst>
              <a:ext uri="{FF2B5EF4-FFF2-40B4-BE49-F238E27FC236}">
                <a16:creationId xmlns:a16="http://schemas.microsoft.com/office/drawing/2014/main" id="{03764A12-1B87-045E-C9D4-7CA154176A17}"/>
              </a:ext>
            </a:extLst>
          </p:cNvPr>
          <p:cNvSpPr>
            <a:spLocks noGrp="1"/>
          </p:cNvSpPr>
          <p:nvPr>
            <p:ph type="sldNum" sz="quarter" idx="12"/>
          </p:nvPr>
        </p:nvSpPr>
        <p:spPr/>
        <p:txBody>
          <a:bodyPr/>
          <a:lstStyle/>
          <a:p>
            <a:fld id="{63C57F64-8831-4350-B21C-50578B776271}" type="slidenum">
              <a:rPr lang="en-GB" smtClean="0"/>
              <a:t>19</a:t>
            </a:fld>
            <a:endParaRPr lang="en-GB" dirty="0"/>
          </a:p>
        </p:txBody>
      </p:sp>
      <p:pic>
        <p:nvPicPr>
          <p:cNvPr id="7" name="Picture 6">
            <a:extLst>
              <a:ext uri="{FF2B5EF4-FFF2-40B4-BE49-F238E27FC236}">
                <a16:creationId xmlns:a16="http://schemas.microsoft.com/office/drawing/2014/main" id="{B51677BC-2562-0F53-850E-1A157AE7A0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58262" y="1555750"/>
            <a:ext cx="2405325" cy="3738563"/>
          </a:xfrm>
          <a:prstGeom prst="rect">
            <a:avLst/>
          </a:prstGeom>
        </p:spPr>
      </p:pic>
    </p:spTree>
    <p:extLst>
      <p:ext uri="{BB962C8B-B14F-4D97-AF65-F5344CB8AC3E}">
        <p14:creationId xmlns:p14="http://schemas.microsoft.com/office/powerpoint/2010/main" val="348195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45A0859C-188B-48F9-8EE6-C51740E3F3E7}"/>
              </a:ext>
            </a:extLst>
          </p:cNvPr>
          <p:cNvGraphicFramePr>
            <a:graphicFrameLocks noGrp="1"/>
          </p:cNvGraphicFramePr>
          <p:nvPr>
            <p:ph idx="1"/>
            <p:extLst>
              <p:ext uri="{D42A27DB-BD31-4B8C-83A1-F6EECF244321}">
                <p14:modId xmlns:p14="http://schemas.microsoft.com/office/powerpoint/2010/main" val="554342407"/>
              </p:ext>
            </p:extLst>
          </p:nvPr>
        </p:nvGraphicFramePr>
        <p:xfrm>
          <a:off x="1580706" y="763358"/>
          <a:ext cx="11636902" cy="520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4FD0D37-381F-4C23-997D-6C8B420DDB93}"/>
              </a:ext>
            </a:extLst>
          </p:cNvPr>
          <p:cNvSpPr>
            <a:spLocks noGrp="1"/>
          </p:cNvSpPr>
          <p:nvPr>
            <p:ph type="title"/>
          </p:nvPr>
        </p:nvSpPr>
        <p:spPr>
          <a:xfrm>
            <a:off x="327777" y="2862487"/>
            <a:ext cx="3914439" cy="1461778"/>
          </a:xfrm>
        </p:spPr>
        <p:txBody>
          <a:bodyPr vert="horz" lIns="91440" tIns="45720" rIns="91440" bIns="45720" rtlCol="0" anchor="ctr">
            <a:noAutofit/>
          </a:bodyPr>
          <a:lstStyle/>
          <a:p>
            <a:pPr lvl="0"/>
            <a:r>
              <a:rPr lang="en-GB" sz="2800" b="1" dirty="0"/>
              <a:t>Transfusion:</a:t>
            </a:r>
            <a:br>
              <a:rPr lang="en-GB" sz="2800" b="1" dirty="0"/>
            </a:br>
            <a:r>
              <a:rPr lang="en-GB" sz="2800" b="1" dirty="0"/>
              <a:t>A personal perspective</a:t>
            </a:r>
          </a:p>
        </p:txBody>
      </p:sp>
      <p:grpSp>
        <p:nvGrpSpPr>
          <p:cNvPr id="12" name="Group 11">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3"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881538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CC17733B-FE1B-7921-BFF7-FEDE54C045D7}"/>
              </a:ext>
            </a:extLst>
          </p:cNvPr>
          <p:cNvGraphicFramePr>
            <a:graphicFrameLocks noGrp="1"/>
          </p:cNvGraphicFramePr>
          <p:nvPr>
            <p:ph sz="half" idx="1"/>
          </p:nvPr>
        </p:nvGraphicFramePr>
        <p:xfrm>
          <a:off x="1054768" y="72794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9A584D2-3145-F88D-6D86-76DA0C60A382}"/>
              </a:ext>
            </a:extLst>
          </p:cNvPr>
          <p:cNvSpPr txBox="1"/>
          <p:nvPr/>
        </p:nvSpPr>
        <p:spPr>
          <a:xfrm>
            <a:off x="272561" y="5761464"/>
            <a:ext cx="7126767" cy="830997"/>
          </a:xfrm>
          <a:prstGeom prst="rect">
            <a:avLst/>
          </a:prstGeom>
          <a:noFill/>
        </p:spPr>
        <p:txBody>
          <a:bodyPr wrap="square" rtlCol="0">
            <a:spAutoFit/>
          </a:bodyPr>
          <a:lstStyle/>
          <a:p>
            <a:r>
              <a:rPr lang="en-GB" sz="1600" b="0" i="0" dirty="0">
                <a:solidFill>
                  <a:srgbClr val="333333"/>
                </a:solidFill>
                <a:effectLst/>
                <a:latin typeface="Helvetica" panose="020B0604020202020204" pitchFamily="34" charset="0"/>
              </a:rPr>
              <a:t>World Health Organization. (‎2023)‎. Guidance on ensuring a sufficient supply of safe blood and blood components during emergencies. WHO</a:t>
            </a:r>
          </a:p>
          <a:p>
            <a:r>
              <a:rPr lang="en-GB" sz="1600" b="0" i="0" u="none" strike="noStrike" dirty="0">
                <a:solidFill>
                  <a:srgbClr val="008DC9"/>
                </a:solidFill>
                <a:effectLst/>
                <a:latin typeface="Helvetica" panose="020B0604020202020204" pitchFamily="34" charset="0"/>
                <a:hlinkClick r:id="rId8"/>
              </a:rPr>
              <a:t>https://apps.who.int/iris/handle/10665/366870</a:t>
            </a:r>
            <a:r>
              <a:rPr lang="en-GB" sz="1600" b="0" i="0" dirty="0">
                <a:solidFill>
                  <a:srgbClr val="333333"/>
                </a:solidFill>
                <a:effectLst/>
                <a:latin typeface="Helvetica" panose="020B0604020202020204" pitchFamily="34" charset="0"/>
              </a:rPr>
              <a:t>. License: CC BY-NC-SA 3.0</a:t>
            </a:r>
            <a:endParaRPr lang="en-GB" sz="1600" dirty="0"/>
          </a:p>
        </p:txBody>
      </p:sp>
      <p:pic>
        <p:nvPicPr>
          <p:cNvPr id="8" name="Picture 7">
            <a:extLst>
              <a:ext uri="{FF2B5EF4-FFF2-40B4-BE49-F238E27FC236}">
                <a16:creationId xmlns:a16="http://schemas.microsoft.com/office/drawing/2014/main" id="{AD7BFCB5-98DE-494B-159C-046B0B444E3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99328" y="45769"/>
            <a:ext cx="4520111" cy="64471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ACBE342E-4A72-A491-263F-9EBABD1BB7BD}"/>
              </a:ext>
            </a:extLst>
          </p:cNvPr>
          <p:cNvSpPr>
            <a:spLocks noGrp="1"/>
          </p:cNvSpPr>
          <p:nvPr>
            <p:ph type="sldNum" sz="quarter" idx="12"/>
          </p:nvPr>
        </p:nvSpPr>
        <p:spPr/>
        <p:txBody>
          <a:bodyPr/>
          <a:lstStyle/>
          <a:p>
            <a:fld id="{63C57F64-8831-4350-B21C-50578B776271}" type="slidenum">
              <a:rPr lang="en-GB" smtClean="0"/>
              <a:t>20</a:t>
            </a:fld>
            <a:endParaRPr lang="en-GB" dirty="0"/>
          </a:p>
        </p:txBody>
      </p:sp>
    </p:spTree>
    <p:extLst>
      <p:ext uri="{BB962C8B-B14F-4D97-AF65-F5344CB8AC3E}">
        <p14:creationId xmlns:p14="http://schemas.microsoft.com/office/powerpoint/2010/main" val="168039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blood bags with a bar code&#10;&#10;Description automatically generated with low confidence">
            <a:extLst>
              <a:ext uri="{FF2B5EF4-FFF2-40B4-BE49-F238E27FC236}">
                <a16:creationId xmlns:a16="http://schemas.microsoft.com/office/drawing/2014/main" id="{066976D3-B69A-0423-95BE-3A7803F7E02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1213"/>
            <a:ext cx="12191980" cy="6857990"/>
          </a:xfrm>
          <a:prstGeom prst="rect">
            <a:avLst/>
          </a:prstGeom>
        </p:spPr>
      </p:pic>
      <p:pic>
        <p:nvPicPr>
          <p:cNvPr id="3074" name="Picture 2" descr="EUMETSAT takes key role in innovate project to model the Earth system |  EUMETSAT">
            <a:extLst>
              <a:ext uri="{FF2B5EF4-FFF2-40B4-BE49-F238E27FC236}">
                <a16:creationId xmlns:a16="http://schemas.microsoft.com/office/drawing/2014/main" id="{058704C0-7965-0B7E-603C-FA9C52411FB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950B43E-8A70-8814-E5AA-81D5D6398229}"/>
              </a:ext>
            </a:extLst>
          </p:cNvPr>
          <p:cNvSpPr>
            <a:spLocks noGrp="1"/>
          </p:cNvSpPr>
          <p:nvPr>
            <p:ph type="sldNum" sz="quarter" idx="12"/>
          </p:nvPr>
        </p:nvSpPr>
        <p:spPr/>
        <p:txBody>
          <a:bodyPr/>
          <a:lstStyle/>
          <a:p>
            <a:fld id="{63C57F64-8831-4350-B21C-50578B776271}" type="slidenum">
              <a:rPr lang="en-GB" smtClean="0"/>
              <a:t>21</a:t>
            </a:fld>
            <a:endParaRPr lang="en-GB" dirty="0"/>
          </a:p>
        </p:txBody>
      </p:sp>
      <p:graphicFrame>
        <p:nvGraphicFramePr>
          <p:cNvPr id="5" name="Diagram 4">
            <a:extLst>
              <a:ext uri="{FF2B5EF4-FFF2-40B4-BE49-F238E27FC236}">
                <a16:creationId xmlns:a16="http://schemas.microsoft.com/office/drawing/2014/main" id="{5C163F29-8C02-DF34-5C52-064B48A49784}"/>
              </a:ext>
            </a:extLst>
          </p:cNvPr>
          <p:cNvGraphicFramePr/>
          <p:nvPr/>
        </p:nvGraphicFramePr>
        <p:xfrm>
          <a:off x="0" y="932989"/>
          <a:ext cx="5473700" cy="3797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9E9FE605-298C-B0FC-0CD6-8A040ADA3054}"/>
              </a:ext>
            </a:extLst>
          </p:cNvPr>
          <p:cNvSpPr txBox="1"/>
          <p:nvPr/>
        </p:nvSpPr>
        <p:spPr>
          <a:xfrm>
            <a:off x="622300" y="5324846"/>
            <a:ext cx="4529689" cy="1200329"/>
          </a:xfrm>
          <a:prstGeom prst="rect">
            <a:avLst/>
          </a:prstGeom>
          <a:solidFill>
            <a:schemeClr val="tx1">
              <a:lumMod val="85000"/>
              <a:lumOff val="15000"/>
            </a:schemeClr>
          </a:solidFill>
        </p:spPr>
        <p:txBody>
          <a:bodyPr wrap="square">
            <a:spAutoFit/>
          </a:bodyPr>
          <a:lstStyle/>
          <a:p>
            <a:pPr algn="ctr"/>
            <a:r>
              <a:rPr lang="en-US" sz="3600" b="1" kern="1200" dirty="0">
                <a:solidFill>
                  <a:schemeClr val="accent2">
                    <a:lumMod val="60000"/>
                    <a:lumOff val="40000"/>
                  </a:schemeClr>
                </a:solidFill>
                <a:latin typeface="+mj-lt"/>
                <a:ea typeface="+mj-ea"/>
                <a:cs typeface="+mj-cs"/>
              </a:rPr>
              <a:t>The power of Partnership</a:t>
            </a:r>
            <a:endParaRPr lang="en-GB" sz="3600" b="1" dirty="0">
              <a:solidFill>
                <a:schemeClr val="accent2">
                  <a:lumMod val="60000"/>
                  <a:lumOff val="40000"/>
                </a:schemeClr>
              </a:solidFill>
            </a:endParaRPr>
          </a:p>
        </p:txBody>
      </p:sp>
    </p:spTree>
    <p:extLst>
      <p:ext uri="{BB962C8B-B14F-4D97-AF65-F5344CB8AC3E}">
        <p14:creationId xmlns:p14="http://schemas.microsoft.com/office/powerpoint/2010/main" val="337446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12">
            <a:extLst>
              <a:ext uri="{FF2B5EF4-FFF2-40B4-BE49-F238E27FC236}">
                <a16:creationId xmlns:a16="http://schemas.microsoft.com/office/drawing/2014/main" id="{DEEA9805-347F-4A7C-8913-43939D0C26BD}"/>
              </a:ext>
            </a:extLst>
          </p:cNvPr>
          <p:cNvPicPr>
            <a:picLocks noGrp="1" noChangeAspect="1"/>
          </p:cNvPicPr>
          <p:nvPr>
            <p:ph sz="half" idx="2"/>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94" name="Rectangle 9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CBACEFB-D5A5-4E3C-AE30-C6B29503995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i="1" dirty="0">
                <a:effectLst/>
              </a:rPr>
              <a:t>Acknowledgements</a:t>
            </a:r>
            <a:endParaRPr lang="en-US" sz="2800" i="1" dirty="0"/>
          </a:p>
        </p:txBody>
      </p:sp>
      <p:sp>
        <p:nvSpPr>
          <p:cNvPr id="96" name="Rectangle 9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8" name="Rectangle 9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0B8F7F-ED8C-41F9-BB30-9F5F145FC4E5}"/>
              </a:ext>
            </a:extLst>
          </p:cNvPr>
          <p:cNvSpPr>
            <a:spLocks noGrp="1"/>
          </p:cNvSpPr>
          <p:nvPr>
            <p:ph sz="half" idx="1"/>
          </p:nvPr>
        </p:nvSpPr>
        <p:spPr>
          <a:xfrm>
            <a:off x="371093" y="2718054"/>
            <a:ext cx="4611453" cy="3207258"/>
          </a:xfrm>
        </p:spPr>
        <p:txBody>
          <a:bodyPr vert="horz" lIns="91440" tIns="45720" rIns="91440" bIns="45720" rtlCol="0" anchor="t">
            <a:normAutofit/>
          </a:bodyPr>
          <a:lstStyle/>
          <a:p>
            <a:pPr marL="0" indent="0">
              <a:lnSpc>
                <a:spcPct val="150000"/>
              </a:lnSpc>
              <a:buNone/>
            </a:pPr>
            <a:r>
              <a:rPr lang="en-GB" altLang="en-US" sz="3200" dirty="0"/>
              <a:t>Friends and colleagues </a:t>
            </a:r>
          </a:p>
          <a:p>
            <a:pPr marL="0" indent="0">
              <a:lnSpc>
                <a:spcPct val="150000"/>
              </a:lnSpc>
              <a:buNone/>
            </a:pPr>
            <a:r>
              <a:rPr lang="en-GB" altLang="en-US" sz="3200" dirty="0"/>
              <a:t>Past and present, at</a:t>
            </a:r>
          </a:p>
          <a:p>
            <a:pPr marL="0" indent="0">
              <a:lnSpc>
                <a:spcPct val="150000"/>
              </a:lnSpc>
              <a:buNone/>
            </a:pPr>
            <a:r>
              <a:rPr lang="en-GB" altLang="en-US" sz="3200" dirty="0"/>
              <a:t>Home and abroad</a:t>
            </a:r>
          </a:p>
        </p:txBody>
      </p:sp>
    </p:spTree>
    <p:extLst>
      <p:ext uri="{BB962C8B-B14F-4D97-AF65-F5344CB8AC3E}">
        <p14:creationId xmlns:p14="http://schemas.microsoft.com/office/powerpoint/2010/main" val="10108683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B874C19-9B23-4B12-823E-D67615A9B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43949"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6">
            <a:extLst>
              <a:ext uri="{FF2B5EF4-FFF2-40B4-BE49-F238E27FC236}">
                <a16:creationId xmlns:a16="http://schemas.microsoft.com/office/drawing/2014/main" id="{E189E663-9FE9-4896-AD36-FC263A1CB6C5}"/>
              </a:ext>
            </a:extLst>
          </p:cNvPr>
          <p:cNvSpPr>
            <a:spLocks noGrp="1"/>
          </p:cNvSpPr>
          <p:nvPr>
            <p:ph type="title"/>
          </p:nvPr>
        </p:nvSpPr>
        <p:spPr>
          <a:xfrm>
            <a:off x="756744" y="349858"/>
            <a:ext cx="4761461" cy="1351722"/>
          </a:xfrm>
        </p:spPr>
        <p:txBody>
          <a:bodyPr anchor="ctr">
            <a:normAutofit/>
          </a:bodyPr>
          <a:lstStyle/>
          <a:p>
            <a:r>
              <a:rPr lang="en-GB" dirty="0">
                <a:solidFill>
                  <a:schemeClr val="bg1"/>
                </a:solidFill>
              </a:rPr>
              <a:t>Presentation</a:t>
            </a:r>
          </a:p>
        </p:txBody>
      </p:sp>
      <p:sp>
        <p:nvSpPr>
          <p:cNvPr id="6" name="Content Placeholder 5">
            <a:extLst>
              <a:ext uri="{FF2B5EF4-FFF2-40B4-BE49-F238E27FC236}">
                <a16:creationId xmlns:a16="http://schemas.microsoft.com/office/drawing/2014/main" id="{15F889C3-F2A9-47C4-852F-7F6B70873F8F}"/>
              </a:ext>
            </a:extLst>
          </p:cNvPr>
          <p:cNvSpPr>
            <a:spLocks noGrp="1"/>
          </p:cNvSpPr>
          <p:nvPr>
            <p:ph idx="1"/>
          </p:nvPr>
        </p:nvSpPr>
        <p:spPr>
          <a:xfrm>
            <a:off x="569297" y="2747485"/>
            <a:ext cx="5346419" cy="3304451"/>
          </a:xfrm>
        </p:spPr>
        <p:txBody>
          <a:bodyPr>
            <a:normAutofit/>
          </a:bodyPr>
          <a:lstStyle/>
          <a:p>
            <a:r>
              <a:rPr lang="en-GB" sz="3200" dirty="0">
                <a:solidFill>
                  <a:schemeClr val="bg1"/>
                </a:solidFill>
              </a:rPr>
              <a:t>Military transfusion</a:t>
            </a:r>
          </a:p>
          <a:p>
            <a:r>
              <a:rPr lang="en-GB" sz="3200" dirty="0">
                <a:solidFill>
                  <a:schemeClr val="bg1"/>
                </a:solidFill>
              </a:rPr>
              <a:t>Dealing with Disasters </a:t>
            </a:r>
          </a:p>
          <a:p>
            <a:r>
              <a:rPr lang="en-GB" sz="3200" dirty="0">
                <a:solidFill>
                  <a:schemeClr val="bg1"/>
                </a:solidFill>
              </a:rPr>
              <a:t>Lessons from the frontlines</a:t>
            </a:r>
          </a:p>
          <a:p>
            <a:r>
              <a:rPr lang="en-GB" sz="3200" dirty="0">
                <a:solidFill>
                  <a:schemeClr val="bg1"/>
                </a:solidFill>
              </a:rPr>
              <a:t>Power of partnership </a:t>
            </a:r>
          </a:p>
          <a:p>
            <a:endParaRPr lang="en-GB" sz="2400" dirty="0">
              <a:solidFill>
                <a:schemeClr val="bg1"/>
              </a:solidFill>
            </a:endParaRPr>
          </a:p>
        </p:txBody>
      </p:sp>
      <p:pic>
        <p:nvPicPr>
          <p:cNvPr id="10" name="Picture 9">
            <a:extLst>
              <a:ext uri="{FF2B5EF4-FFF2-40B4-BE49-F238E27FC236}">
                <a16:creationId xmlns:a16="http://schemas.microsoft.com/office/drawing/2014/main" id="{D23E96F5-5B13-48A1-BA23-ECB503E335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242" y="512027"/>
            <a:ext cx="4761461" cy="47019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5527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CB96DF0-E87A-4498-9F43-B2AB1F9E6B44}"/>
              </a:ext>
            </a:extLst>
          </p:cNvPr>
          <p:cNvSpPr>
            <a:spLocks noGrp="1"/>
          </p:cNvSpPr>
          <p:nvPr>
            <p:ph type="title"/>
          </p:nvPr>
        </p:nvSpPr>
        <p:spPr>
          <a:xfrm>
            <a:off x="838200" y="365125"/>
            <a:ext cx="6206067" cy="1325563"/>
          </a:xfrm>
        </p:spPr>
        <p:txBody>
          <a:bodyPr>
            <a:normAutofit/>
          </a:bodyPr>
          <a:lstStyle/>
          <a:p>
            <a:r>
              <a:rPr lang="en-GB" altLang="en-US" sz="3600" dirty="0"/>
              <a:t>Examples of military influence on civilian transfusion practice</a:t>
            </a:r>
          </a:p>
        </p:txBody>
      </p:sp>
      <p:sp>
        <p:nvSpPr>
          <p:cNvPr id="64515" name="Content Placeholder 2">
            <a:extLst>
              <a:ext uri="{FF2B5EF4-FFF2-40B4-BE49-F238E27FC236}">
                <a16:creationId xmlns:a16="http://schemas.microsoft.com/office/drawing/2014/main" id="{7954E2AE-D515-4C73-A014-760993CD7FAB}"/>
              </a:ext>
            </a:extLst>
          </p:cNvPr>
          <p:cNvSpPr>
            <a:spLocks noGrp="1"/>
          </p:cNvSpPr>
          <p:nvPr>
            <p:ph sz="half" idx="1"/>
          </p:nvPr>
        </p:nvSpPr>
        <p:spPr/>
        <p:txBody>
          <a:bodyPr>
            <a:normAutofit fontScale="92500" lnSpcReduction="10000"/>
          </a:bodyPr>
          <a:lstStyle/>
          <a:p>
            <a:r>
              <a:rPr lang="en-GB" altLang="en-US" dirty="0"/>
              <a:t>Re-organisation of trauma systems and data collection</a:t>
            </a:r>
          </a:p>
          <a:p>
            <a:r>
              <a:rPr lang="en-GB" altLang="en-US" dirty="0"/>
              <a:t>Damage control resuscitation with early use of transfusion</a:t>
            </a:r>
          </a:p>
          <a:p>
            <a:r>
              <a:rPr lang="en-GB" altLang="en-US" dirty="0"/>
              <a:t>Pre-hospital transfusion with improved logistics</a:t>
            </a:r>
          </a:p>
          <a:p>
            <a:r>
              <a:rPr lang="en-GB" altLang="en-US" b="1" dirty="0">
                <a:solidFill>
                  <a:schemeClr val="accent1"/>
                </a:solidFill>
              </a:rPr>
              <a:t>Triage, trauma and transfusion support to Emergency Planning </a:t>
            </a:r>
          </a:p>
          <a:p>
            <a:r>
              <a:rPr lang="en-GB" altLang="en-US" dirty="0"/>
              <a:t>Component research and development for critical bleeding</a:t>
            </a:r>
          </a:p>
          <a:p>
            <a:r>
              <a:rPr lang="en-GB" altLang="en-US" dirty="0"/>
              <a:t>International collaboration</a:t>
            </a:r>
          </a:p>
        </p:txBody>
      </p:sp>
      <p:pic>
        <p:nvPicPr>
          <p:cNvPr id="7" name="Content Placeholder 6" descr="Diagram&#10;&#10;Description automatically generated">
            <a:extLst>
              <a:ext uri="{FF2B5EF4-FFF2-40B4-BE49-F238E27FC236}">
                <a16:creationId xmlns:a16="http://schemas.microsoft.com/office/drawing/2014/main" id="{15C07ADF-A4C1-4EC0-AC73-1AE191A05A1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7950820" y="277789"/>
            <a:ext cx="3546087" cy="5755021"/>
          </a:xfrm>
          <a:prstGeom prst="rect">
            <a:avLst/>
          </a:prstGeom>
          <a:ln>
            <a:solidFill>
              <a:schemeClr val="accent1"/>
            </a:solidFill>
          </a:ln>
        </p:spPr>
      </p:pic>
      <p:sp>
        <p:nvSpPr>
          <p:cNvPr id="9" name="TextBox 8">
            <a:extLst>
              <a:ext uri="{FF2B5EF4-FFF2-40B4-BE49-F238E27FC236}">
                <a16:creationId xmlns:a16="http://schemas.microsoft.com/office/drawing/2014/main" id="{058E3421-6AD5-4DBC-A28E-E303B11D4EEB}"/>
              </a:ext>
            </a:extLst>
          </p:cNvPr>
          <p:cNvSpPr txBox="1"/>
          <p:nvPr/>
        </p:nvSpPr>
        <p:spPr>
          <a:xfrm>
            <a:off x="742020" y="6231265"/>
            <a:ext cx="11338001" cy="523220"/>
          </a:xfrm>
          <a:prstGeom prst="rect">
            <a:avLst/>
          </a:prstGeom>
          <a:noFill/>
        </p:spPr>
        <p:txBody>
          <a:bodyPr wrap="square">
            <a:spAutoFit/>
          </a:bodyPr>
          <a:lstStyle/>
          <a:p>
            <a:pPr marL="0" indent="0">
              <a:spcAft>
                <a:spcPts val="600"/>
              </a:spcAft>
              <a:buNone/>
            </a:pPr>
            <a:r>
              <a:rPr lang="en-US" sz="1400" i="0" dirty="0">
                <a:effectLst/>
              </a:rPr>
              <a:t>Malik, Nabeela S. et al. 2021. The BCD Triage Sieve outperforms all existing major incident triage tools: Comparative analysis using the UK national trauma registry population. EClinicalMedicine, Volume 36, 100888. Published:May 14, 2021, DOI:</a:t>
            </a:r>
            <a:r>
              <a:rPr lang="en-US" sz="1400" i="0" u="none" strike="noStrike" dirty="0">
                <a:effectLst/>
                <a:hlinkClick r:id="rId4">
                  <a:extLst>
                    <a:ext uri="{A12FA001-AC4F-418D-AE19-62706E023703}">
                      <ahyp:hlinkClr xmlns:ahyp="http://schemas.microsoft.com/office/drawing/2018/hyperlinkcolor" val="tx"/>
                    </a:ext>
                  </a:extLst>
                </a:hlinkClick>
              </a:rPr>
              <a:t>https://doi.org/10.1016/j.eclinm.2021.100888</a:t>
            </a:r>
            <a:endParaRPr lang="en-US" sz="1400" i="0" dirty="0">
              <a:effectLst/>
            </a:endParaRPr>
          </a:p>
        </p:txBody>
      </p:sp>
    </p:spTree>
    <p:extLst>
      <p:ext uri="{BB962C8B-B14F-4D97-AF65-F5344CB8AC3E}">
        <p14:creationId xmlns:p14="http://schemas.microsoft.com/office/powerpoint/2010/main" val="627992477"/>
      </p:ext>
    </p:extLst>
  </p:cSld>
  <p:clrMapOvr>
    <a:masterClrMapping/>
  </p:clrMapOvr>
  <mc:AlternateContent xmlns:mc="http://schemas.openxmlformats.org/markup-compatibility/2006" xmlns:p14="http://schemas.microsoft.com/office/powerpoint/2010/main">
    <mc:Choice Requires="p14">
      <p:transition spd="slow" p14:dur="2000" advTm="51194"/>
    </mc:Choice>
    <mc:Fallback xmlns="">
      <p:transition spd="slow" advTm="511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red, person, wearing&#10;&#10;Description automatically generated">
            <a:extLst>
              <a:ext uri="{FF2B5EF4-FFF2-40B4-BE49-F238E27FC236}">
                <a16:creationId xmlns:a16="http://schemas.microsoft.com/office/drawing/2014/main" id="{35A6A920-7275-1B76-6EF2-CC46799C3EE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7A1719-BF54-DAC2-C87C-D01FDD43A81D}"/>
              </a:ext>
            </a:extLst>
          </p:cNvPr>
          <p:cNvSpPr>
            <a:spLocks noGrp="1"/>
          </p:cNvSpPr>
          <p:nvPr>
            <p:ph type="title"/>
          </p:nvPr>
        </p:nvSpPr>
        <p:spPr>
          <a:xfrm>
            <a:off x="599607" y="365125"/>
            <a:ext cx="4467067" cy="1899912"/>
          </a:xfrm>
        </p:spPr>
        <p:txBody>
          <a:bodyPr vert="horz" lIns="91440" tIns="45720" rIns="91440" bIns="45720" rtlCol="0" anchor="ctr">
            <a:normAutofit/>
          </a:bodyPr>
          <a:lstStyle/>
          <a:p>
            <a:r>
              <a:rPr lang="en-US" sz="3100" dirty="0"/>
              <a:t>When do Disasters Matter to Transfusion Services?</a:t>
            </a:r>
          </a:p>
        </p:txBody>
      </p:sp>
      <p:sp>
        <p:nvSpPr>
          <p:cNvPr id="3" name="Content Placeholder 2">
            <a:extLst>
              <a:ext uri="{FF2B5EF4-FFF2-40B4-BE49-F238E27FC236}">
                <a16:creationId xmlns:a16="http://schemas.microsoft.com/office/drawing/2014/main" id="{42D849FD-E9E3-50AD-8017-9A17B1E92741}"/>
              </a:ext>
            </a:extLst>
          </p:cNvPr>
          <p:cNvSpPr>
            <a:spLocks noGrp="1"/>
          </p:cNvSpPr>
          <p:nvPr>
            <p:ph sz="half" idx="1"/>
          </p:nvPr>
        </p:nvSpPr>
        <p:spPr>
          <a:xfrm>
            <a:off x="479685" y="2083633"/>
            <a:ext cx="4931763" cy="4409242"/>
          </a:xfrm>
        </p:spPr>
        <p:txBody>
          <a:bodyPr vert="horz" lIns="91440" tIns="45720" rIns="91440" bIns="45720" rtlCol="0">
            <a:normAutofit lnSpcReduction="10000"/>
          </a:bodyPr>
          <a:lstStyle/>
          <a:p>
            <a:pPr marL="0" indent="0">
              <a:buNone/>
            </a:pPr>
            <a:r>
              <a:rPr lang="en-US" sz="2400" b="0" i="0" dirty="0">
                <a:effectLst/>
              </a:rPr>
              <a:t>Disasters matter if they have the potential to :</a:t>
            </a:r>
          </a:p>
          <a:p>
            <a:r>
              <a:rPr lang="en-US" sz="2400" b="0" i="0" dirty="0">
                <a:effectLst/>
              </a:rPr>
              <a:t>Cause harm to staff, donors or patients</a:t>
            </a:r>
          </a:p>
          <a:p>
            <a:r>
              <a:rPr lang="en-US" sz="2400" b="0" i="0" dirty="0">
                <a:effectLst/>
              </a:rPr>
              <a:t>Increase the demand for blood</a:t>
            </a:r>
          </a:p>
          <a:p>
            <a:r>
              <a:rPr lang="en-US" sz="2400" dirty="0"/>
              <a:t>Reduce the </a:t>
            </a:r>
            <a:r>
              <a:rPr lang="en-US" sz="2400" b="0" i="0" dirty="0">
                <a:effectLst/>
              </a:rPr>
              <a:t>ability to collect, test, process and distribute blood</a:t>
            </a:r>
            <a:endParaRPr lang="en-US" sz="2400" dirty="0"/>
          </a:p>
          <a:p>
            <a:r>
              <a:rPr lang="en-US" sz="2400" b="0" i="0" dirty="0">
                <a:effectLst/>
              </a:rPr>
              <a:t>Prevent the local population from donating blood </a:t>
            </a:r>
          </a:p>
          <a:p>
            <a:r>
              <a:rPr lang="en-US" sz="2400" b="0" i="0" dirty="0">
                <a:effectLst/>
              </a:rPr>
              <a:t>Create a sudden influx of donors</a:t>
            </a:r>
          </a:p>
          <a:p>
            <a:r>
              <a:rPr lang="en-US" sz="2400" dirty="0"/>
              <a:t>Lead to loss of trust and reputation</a:t>
            </a:r>
            <a:endParaRPr lang="en-US" sz="2400" b="0" i="0" dirty="0">
              <a:effectLst/>
            </a:endParaRPr>
          </a:p>
          <a:p>
            <a:endParaRPr lang="en-US" sz="1700" dirty="0"/>
          </a:p>
        </p:txBody>
      </p:sp>
      <p:sp>
        <p:nvSpPr>
          <p:cNvPr id="4" name="Slide Number Placeholder 3">
            <a:extLst>
              <a:ext uri="{FF2B5EF4-FFF2-40B4-BE49-F238E27FC236}">
                <a16:creationId xmlns:a16="http://schemas.microsoft.com/office/drawing/2014/main" id="{6A6CC884-59AB-19EA-6962-9B1B3D4168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3C57F64-8831-4350-B21C-50578B776271}" type="slidenum">
              <a:rPr lang="en-US">
                <a:solidFill>
                  <a:srgbClr val="FFFFFF"/>
                </a:solidFill>
                <a:latin typeface="Calibri" panose="020F0502020204030204"/>
              </a:rPr>
              <a:pPr>
                <a:spcAft>
                  <a:spcPts val="600"/>
                </a:spcAft>
                <a:defRPr/>
              </a:pPr>
              <a:t>5</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03581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D23B5F6-5642-46F6-9374-4240AFC65816}"/>
              </a:ext>
            </a:extLst>
          </p:cNvPr>
          <p:cNvSpPr>
            <a:spLocks noGrp="1"/>
          </p:cNvSpPr>
          <p:nvPr>
            <p:ph type="title"/>
          </p:nvPr>
        </p:nvSpPr>
        <p:spPr>
          <a:xfrm>
            <a:off x="880281" y="2961564"/>
            <a:ext cx="5124734" cy="3268639"/>
          </a:xfrm>
        </p:spPr>
        <p:txBody>
          <a:bodyPr vert="horz" lIns="91440" tIns="45720" rIns="91440" bIns="45720" rtlCol="0" anchor="ctr">
            <a:normAutofit/>
          </a:bodyPr>
          <a:lstStyle/>
          <a:p>
            <a:pPr>
              <a:defRPr/>
            </a:pPr>
            <a:r>
              <a:rPr lang="en-US" sz="7200" kern="1200" dirty="0">
                <a:solidFill>
                  <a:schemeClr val="bg1"/>
                </a:solidFill>
                <a:latin typeface="+mj-lt"/>
                <a:ea typeface="+mj-ea"/>
                <a:cs typeface="+mj-cs"/>
              </a:rPr>
              <a:t>DEALING with DISASTER</a:t>
            </a:r>
          </a:p>
        </p:txBody>
      </p:sp>
      <p:grpSp>
        <p:nvGrpSpPr>
          <p:cNvPr id="41" name="Group 40">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42"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92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271C-6878-F60B-F683-6AB0E3836247}"/>
              </a:ext>
            </a:extLst>
          </p:cNvPr>
          <p:cNvSpPr>
            <a:spLocks noGrp="1"/>
          </p:cNvSpPr>
          <p:nvPr>
            <p:ph type="title"/>
          </p:nvPr>
        </p:nvSpPr>
        <p:spPr>
          <a:xfrm>
            <a:off x="838198" y="978408"/>
            <a:ext cx="4607052" cy="1106424"/>
          </a:xfrm>
        </p:spPr>
        <p:txBody>
          <a:bodyPr>
            <a:noAutofit/>
          </a:bodyPr>
          <a:lstStyle/>
          <a:p>
            <a:r>
              <a:rPr lang="en-GB" sz="4000" dirty="0"/>
              <a:t>Man-made disasters: </a:t>
            </a:r>
            <a:br>
              <a:rPr lang="en-GB" sz="4000" dirty="0"/>
            </a:br>
            <a:r>
              <a:rPr lang="en-GB" sz="4000" dirty="0"/>
              <a:t>A constant threat</a:t>
            </a:r>
          </a:p>
        </p:txBody>
      </p:sp>
      <p:sp>
        <p:nvSpPr>
          <p:cNvPr id="14" name="Content Placeholder 13">
            <a:extLst>
              <a:ext uri="{FF2B5EF4-FFF2-40B4-BE49-F238E27FC236}">
                <a16:creationId xmlns:a16="http://schemas.microsoft.com/office/drawing/2014/main" id="{2577DECA-B073-E17C-744C-34C61FAE2834}"/>
              </a:ext>
            </a:extLst>
          </p:cNvPr>
          <p:cNvSpPr>
            <a:spLocks noGrp="1"/>
          </p:cNvSpPr>
          <p:nvPr>
            <p:ph idx="1"/>
          </p:nvPr>
        </p:nvSpPr>
        <p:spPr>
          <a:xfrm>
            <a:off x="637674" y="2368295"/>
            <a:ext cx="4957010" cy="3856085"/>
          </a:xfrm>
        </p:spPr>
        <p:txBody>
          <a:bodyPr>
            <a:normAutofit fontScale="85000" lnSpcReduction="10000"/>
          </a:bodyPr>
          <a:lstStyle/>
          <a:p>
            <a:r>
              <a:rPr lang="en-US" sz="3300" dirty="0"/>
              <a:t>Sociological: Conflict, Terrorism</a:t>
            </a:r>
          </a:p>
          <a:p>
            <a:r>
              <a:rPr lang="en-US" sz="3300" dirty="0"/>
              <a:t>Technological: Structural collapse, power or ICT failure, </a:t>
            </a:r>
          </a:p>
          <a:p>
            <a:r>
              <a:rPr lang="en-US" sz="3300" dirty="0"/>
              <a:t>Transportation: </a:t>
            </a:r>
            <a:endParaRPr lang="en-US" sz="3300" dirty="0">
              <a:latin typeface="Arial" panose="020B0604020202020204" pitchFamily="34" charset="0"/>
              <a:cs typeface="Arial" panose="020B0604020202020204" pitchFamily="34" charset="0"/>
            </a:endParaRPr>
          </a:p>
          <a:p>
            <a:r>
              <a:rPr lang="en-US" sz="3300" dirty="0"/>
              <a:t>Hazardous materials: Industrial incidents, Pollution</a:t>
            </a:r>
          </a:p>
          <a:p>
            <a:pPr marL="0" indent="0">
              <a:buNone/>
            </a:pPr>
            <a:br>
              <a:rPr lang="en-GB" sz="1800" dirty="0"/>
            </a:br>
            <a:endParaRPr lang="en-US" sz="1800" dirty="0"/>
          </a:p>
          <a:p>
            <a:endParaRPr lang="en-US" sz="1800" b="0" i="0" dirty="0">
              <a:effectLst/>
              <a:latin typeface="arial" panose="020B0604020202020204" pitchFamily="34" charset="0"/>
            </a:endParaRPr>
          </a:p>
          <a:p>
            <a:pPr marL="0" indent="0">
              <a:buNone/>
            </a:pPr>
            <a:br>
              <a:rPr lang="en-GB" sz="1800" dirty="0"/>
            </a:br>
            <a:endParaRPr lang="en-GB" sz="1800" b="0" i="0" dirty="0">
              <a:effectLst/>
              <a:latin typeface="arial" panose="020B0604020202020204" pitchFamily="34" charset="0"/>
            </a:endParaRPr>
          </a:p>
          <a:p>
            <a:endParaRPr lang="en-US" sz="1800" dirty="0"/>
          </a:p>
        </p:txBody>
      </p:sp>
      <p:pic>
        <p:nvPicPr>
          <p:cNvPr id="1028" name="Picture 4">
            <a:extLst>
              <a:ext uri="{FF2B5EF4-FFF2-40B4-BE49-F238E27FC236}">
                <a16:creationId xmlns:a16="http://schemas.microsoft.com/office/drawing/2014/main" id="{5E8E0B9D-4F9B-C523-6712-3EEA741FB5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FE72C1E-4F42-71BD-6794-F668130E527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324590" y="3520439"/>
            <a:ext cx="5457817" cy="33375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37A1494-CF71-63F9-3BB5-EABAAD7D02F5}"/>
              </a:ext>
            </a:extLst>
          </p:cNvPr>
          <p:cNvSpPr>
            <a:spLocks noGrp="1"/>
          </p:cNvSpPr>
          <p:nvPr>
            <p:ph type="sldNum" sz="quarter" idx="12"/>
          </p:nvPr>
        </p:nvSpPr>
        <p:spPr/>
        <p:txBody>
          <a:bodyPr/>
          <a:lstStyle/>
          <a:p>
            <a:fld id="{63C57F64-8831-4350-B21C-50578B776271}" type="slidenum">
              <a:rPr lang="en-GB" smtClean="0"/>
              <a:t>7</a:t>
            </a:fld>
            <a:endParaRPr lang="en-GB" dirty="0"/>
          </a:p>
        </p:txBody>
      </p:sp>
    </p:spTree>
    <p:extLst>
      <p:ext uri="{BB962C8B-B14F-4D97-AF65-F5344CB8AC3E}">
        <p14:creationId xmlns:p14="http://schemas.microsoft.com/office/powerpoint/2010/main" val="394001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7AC2-D504-1854-61FC-DD88022A0E6E}"/>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kern="1200" dirty="0">
                <a:solidFill>
                  <a:schemeClr val="tx1"/>
                </a:solidFill>
                <a:latin typeface="+mj-lt"/>
                <a:ea typeface="+mj-ea"/>
                <a:cs typeface="+mj-cs"/>
              </a:rPr>
              <a:t>Natural Disasters: A Global issue</a:t>
            </a:r>
          </a:p>
        </p:txBody>
      </p:sp>
      <p:pic>
        <p:nvPicPr>
          <p:cNvPr id="11" name="Picture 10" descr="A group of people on a boat&#10;&#10;Description automatically generated with medium confidence">
            <a:extLst>
              <a:ext uri="{FF2B5EF4-FFF2-40B4-BE49-F238E27FC236}">
                <a16:creationId xmlns:a16="http://schemas.microsoft.com/office/drawing/2014/main" id="{93F40579-A950-5616-6181-77A18B8D97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787" y="2558694"/>
            <a:ext cx="2827865" cy="3731891"/>
          </a:xfrm>
          <a:prstGeom prst="rect">
            <a:avLst/>
          </a:prstGeom>
        </p:spPr>
      </p:pic>
      <p:pic>
        <p:nvPicPr>
          <p:cNvPr id="5" name="Content Placeholder 4" descr="A picture containing tree, outdoor, plant&#10;&#10;Description automatically generated">
            <a:extLst>
              <a:ext uri="{FF2B5EF4-FFF2-40B4-BE49-F238E27FC236}">
                <a16:creationId xmlns:a16="http://schemas.microsoft.com/office/drawing/2014/main" id="{C6F3E270-315C-C232-0A48-745AC4DC652A}"/>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1"/>
          <a:stretch/>
        </p:blipFill>
        <p:spPr>
          <a:xfrm>
            <a:off x="6178733" y="2558694"/>
            <a:ext cx="2827865" cy="3731891"/>
          </a:xfrm>
          <a:prstGeom prst="rect">
            <a:avLst/>
          </a:prstGeom>
        </p:spPr>
      </p:pic>
      <p:pic>
        <p:nvPicPr>
          <p:cNvPr id="9" name="Picture 8" descr="A picture containing outdoor, sky, rock, pile&#10;&#10;Description automatically generated">
            <a:extLst>
              <a:ext uri="{FF2B5EF4-FFF2-40B4-BE49-F238E27FC236}">
                <a16:creationId xmlns:a16="http://schemas.microsoft.com/office/drawing/2014/main" id="{0EAC539B-DDDB-329D-A556-BD124F061F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6706" y="2558694"/>
            <a:ext cx="2827865" cy="3731891"/>
          </a:xfrm>
          <a:prstGeom prst="rect">
            <a:avLst/>
          </a:prstGeom>
        </p:spPr>
      </p:pic>
      <p:sp>
        <p:nvSpPr>
          <p:cNvPr id="12" name="TextBox 11">
            <a:extLst>
              <a:ext uri="{FF2B5EF4-FFF2-40B4-BE49-F238E27FC236}">
                <a16:creationId xmlns:a16="http://schemas.microsoft.com/office/drawing/2014/main" id="{FD6048A2-8678-C0EF-F799-DAD74962102A}"/>
              </a:ext>
            </a:extLst>
          </p:cNvPr>
          <p:cNvSpPr txBox="1"/>
          <p:nvPr/>
        </p:nvSpPr>
        <p:spPr>
          <a:xfrm>
            <a:off x="182787" y="6301330"/>
            <a:ext cx="12009213" cy="646331"/>
          </a:xfrm>
          <a:prstGeom prst="rect">
            <a:avLst/>
          </a:prstGeom>
          <a:noFill/>
        </p:spPr>
        <p:txBody>
          <a:bodyPr wrap="square" rtlCol="0">
            <a:spAutoFit/>
          </a:bodyPr>
          <a:lstStyle/>
          <a:p>
            <a:r>
              <a:rPr lang="en-GB" b="0" i="0" dirty="0">
                <a:solidFill>
                  <a:srgbClr val="1F201E"/>
                </a:solidFill>
                <a:effectLst/>
                <a:latin typeface="PP Telegraf"/>
              </a:rPr>
              <a:t>Center for Disaster Philanthropy</a:t>
            </a:r>
            <a:r>
              <a:rPr lang="en-GB" dirty="0"/>
              <a:t> </a:t>
            </a:r>
            <a:r>
              <a:rPr lang="en-GB" dirty="0">
                <a:hlinkClick r:id="rId6"/>
              </a:rPr>
              <a:t>https://disasterphilanthropy.org/disasters/</a:t>
            </a:r>
            <a:r>
              <a:rPr lang="en-GB" dirty="0"/>
              <a:t>  and https://inciweb.nwcg.gov/incident/photographs/6748/</a:t>
            </a:r>
          </a:p>
        </p:txBody>
      </p:sp>
      <p:sp>
        <p:nvSpPr>
          <p:cNvPr id="3" name="Slide Number Placeholder 2">
            <a:extLst>
              <a:ext uri="{FF2B5EF4-FFF2-40B4-BE49-F238E27FC236}">
                <a16:creationId xmlns:a16="http://schemas.microsoft.com/office/drawing/2014/main" id="{6ED37D79-82D4-E6B4-75B1-3E7DAD3BC33B}"/>
              </a:ext>
            </a:extLst>
          </p:cNvPr>
          <p:cNvSpPr>
            <a:spLocks noGrp="1"/>
          </p:cNvSpPr>
          <p:nvPr>
            <p:ph type="sldNum" sz="quarter" idx="12"/>
          </p:nvPr>
        </p:nvSpPr>
        <p:spPr/>
        <p:txBody>
          <a:bodyPr/>
          <a:lstStyle/>
          <a:p>
            <a:fld id="{63C57F64-8831-4350-B21C-50578B776271}" type="slidenum">
              <a:rPr lang="en-GB" smtClean="0"/>
              <a:t>8</a:t>
            </a:fld>
            <a:endParaRPr lang="en-GB" dirty="0"/>
          </a:p>
        </p:txBody>
      </p:sp>
      <p:pic>
        <p:nvPicPr>
          <p:cNvPr id="6" name="Picture 4" descr="Wildfire - Wikipedia">
            <a:extLst>
              <a:ext uri="{FF2B5EF4-FFF2-40B4-BE49-F238E27FC236}">
                <a16:creationId xmlns:a16="http://schemas.microsoft.com/office/drawing/2014/main" id="{2393015B-52FC-1409-EB2F-AE4D8916E51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434"/>
          <a:stretch/>
        </p:blipFill>
        <p:spPr bwMode="auto">
          <a:xfrm>
            <a:off x="3180759" y="2558694"/>
            <a:ext cx="2827865" cy="374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5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271C-6878-F60B-F683-6AB0E3836247}"/>
              </a:ext>
            </a:extLst>
          </p:cNvPr>
          <p:cNvSpPr>
            <a:spLocks noGrp="1"/>
          </p:cNvSpPr>
          <p:nvPr>
            <p:ph type="title"/>
          </p:nvPr>
        </p:nvSpPr>
        <p:spPr>
          <a:xfrm>
            <a:off x="6600264" y="317501"/>
            <a:ext cx="4753535" cy="833656"/>
          </a:xfrm>
        </p:spPr>
        <p:txBody>
          <a:bodyPr>
            <a:normAutofit fontScale="90000"/>
          </a:bodyPr>
          <a:lstStyle/>
          <a:p>
            <a:r>
              <a:rPr lang="en-GB" sz="4000" dirty="0"/>
              <a:t>Complex Disasters and Pandemics</a:t>
            </a:r>
          </a:p>
        </p:txBody>
      </p:sp>
      <p:pic>
        <p:nvPicPr>
          <p:cNvPr id="5" name="Picture 4" descr="A picture containing outdoor, sky, rock, pile&#10;&#10;Description automatically generated">
            <a:extLst>
              <a:ext uri="{FF2B5EF4-FFF2-40B4-BE49-F238E27FC236}">
                <a16:creationId xmlns:a16="http://schemas.microsoft.com/office/drawing/2014/main" id="{19743D82-1EB8-BCB0-0265-2B725EFF43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2" y="10"/>
            <a:ext cx="3006061" cy="3339639"/>
          </a:xfrm>
          <a:prstGeom prst="rect">
            <a:avLst/>
          </a:prstGeom>
        </p:spPr>
      </p:pic>
      <p:pic>
        <p:nvPicPr>
          <p:cNvPr id="10" name="Picture 9" descr="A group of children walking on a dirt path with rubble in the background&#10;&#10;Description automatically generated with low confidence">
            <a:extLst>
              <a:ext uri="{FF2B5EF4-FFF2-40B4-BE49-F238E27FC236}">
                <a16:creationId xmlns:a16="http://schemas.microsoft.com/office/drawing/2014/main" id="{FA84DBE0-15FE-03D4-217C-BC50F09432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8068" y="10"/>
            <a:ext cx="2991088" cy="3339639"/>
          </a:xfrm>
          <a:prstGeom prst="rect">
            <a:avLst/>
          </a:prstGeom>
        </p:spPr>
      </p:pic>
      <p:pic>
        <p:nvPicPr>
          <p:cNvPr id="4" name="Picture 3" descr="A picture containing person, outdoor, hospital room, room&#10;&#10;Description automatically generated">
            <a:extLst>
              <a:ext uri="{FF2B5EF4-FFF2-40B4-BE49-F238E27FC236}">
                <a16:creationId xmlns:a16="http://schemas.microsoft.com/office/drawing/2014/main" id="{406245E2-B1AE-563D-6412-0601078F4E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3518351"/>
            <a:ext cx="6189158" cy="3339649"/>
          </a:xfrm>
          <a:prstGeom prst="rect">
            <a:avLst/>
          </a:prstGeom>
        </p:spPr>
      </p:pic>
      <p:sp>
        <p:nvSpPr>
          <p:cNvPr id="14" name="Content Placeholder 13">
            <a:extLst>
              <a:ext uri="{FF2B5EF4-FFF2-40B4-BE49-F238E27FC236}">
                <a16:creationId xmlns:a16="http://schemas.microsoft.com/office/drawing/2014/main" id="{2577DECA-B073-E17C-744C-34C61FAE2834}"/>
              </a:ext>
            </a:extLst>
          </p:cNvPr>
          <p:cNvSpPr>
            <a:spLocks noGrp="1"/>
          </p:cNvSpPr>
          <p:nvPr>
            <p:ph idx="1"/>
          </p:nvPr>
        </p:nvSpPr>
        <p:spPr>
          <a:xfrm>
            <a:off x="6600264" y="1151158"/>
            <a:ext cx="5305985" cy="5389342"/>
          </a:xfrm>
        </p:spPr>
        <p:txBody>
          <a:bodyPr>
            <a:normAutofit/>
          </a:bodyPr>
          <a:lstStyle/>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Issues affecting transfusion seen in complex humanitarian disasters.</a:t>
            </a:r>
          </a:p>
          <a:p>
            <a:pPr marL="0" indent="0">
              <a:buNone/>
            </a:pPr>
            <a:endParaRPr lang="en-US" sz="1600" b="1" dirty="0">
              <a:latin typeface="Arial" panose="020B0604020202020204" pitchFamily="34" charset="0"/>
              <a:cs typeface="Arial" panose="020B0604020202020204" pitchFamily="34" charset="0"/>
            </a:endParaRPr>
          </a:p>
          <a:p>
            <a:r>
              <a:rPr lang="en-GB" sz="1600" b="0" i="0" dirty="0">
                <a:effectLst/>
                <a:latin typeface="Arial" panose="020B0604020202020204" pitchFamily="34" charset="0"/>
                <a:cs typeface="Arial" panose="020B0604020202020204" pitchFamily="34" charset="0"/>
              </a:rPr>
              <a:t>Ongoing demand for blood</a:t>
            </a:r>
          </a:p>
          <a:p>
            <a:r>
              <a:rPr lang="en-GB" sz="1600" b="0" i="0" dirty="0">
                <a:effectLst/>
                <a:latin typeface="Arial" panose="020B0604020202020204" pitchFamily="34" charset="0"/>
                <a:cs typeface="Arial" panose="020B0604020202020204" pitchFamily="34" charset="0"/>
              </a:rPr>
              <a:t>Fragmented organisations needing co-ordination </a:t>
            </a:r>
          </a:p>
          <a:p>
            <a:r>
              <a:rPr lang="en-GB" sz="1600" b="0" i="0" dirty="0">
                <a:effectLst/>
                <a:latin typeface="Arial" panose="020B0604020202020204" pitchFamily="34" charset="0"/>
                <a:cs typeface="Arial" panose="020B0604020202020204" pitchFamily="34" charset="0"/>
              </a:rPr>
              <a:t>Damage and disruption to infrastructure</a:t>
            </a:r>
          </a:p>
          <a:p>
            <a:r>
              <a:rPr lang="en-GB" sz="1600" b="0" i="0" dirty="0">
                <a:effectLst/>
                <a:latin typeface="Arial" panose="020B0604020202020204" pitchFamily="34" charset="0"/>
                <a:cs typeface="Arial" panose="020B0604020202020204" pitchFamily="34" charset="0"/>
              </a:rPr>
              <a:t>Disruption of power supply and communication</a:t>
            </a:r>
          </a:p>
          <a:p>
            <a:r>
              <a:rPr lang="en-GB" sz="1600" b="0" i="0" dirty="0">
                <a:effectLst/>
                <a:latin typeface="Arial" panose="020B0604020202020204" pitchFamily="34" charset="0"/>
                <a:cs typeface="Arial" panose="020B0604020202020204" pitchFamily="34" charset="0"/>
              </a:rPr>
              <a:t>Transport and cold chain deficits</a:t>
            </a:r>
          </a:p>
          <a:p>
            <a:r>
              <a:rPr lang="en-GB" sz="1600" b="0" i="0" dirty="0">
                <a:effectLst/>
                <a:latin typeface="Arial" panose="020B0604020202020204" pitchFamily="34" charset="0"/>
                <a:cs typeface="Arial" panose="020B0604020202020204" pitchFamily="34" charset="0"/>
              </a:rPr>
              <a:t>Difficulties in maintaining cleanliness and hygiene</a:t>
            </a:r>
          </a:p>
          <a:p>
            <a:r>
              <a:rPr lang="en-GB" sz="1600" b="0" i="0" dirty="0">
                <a:effectLst/>
                <a:latin typeface="Arial" panose="020B0604020202020204" pitchFamily="34" charset="0"/>
                <a:cs typeface="Arial" panose="020B0604020202020204" pitchFamily="34" charset="0"/>
              </a:rPr>
              <a:t>Displacement and death of healthcare workers</a:t>
            </a:r>
          </a:p>
          <a:p>
            <a:r>
              <a:rPr lang="en-GB" sz="1600" b="0" i="0" dirty="0">
                <a:effectLst/>
                <a:latin typeface="Arial" panose="020B0604020202020204" pitchFamily="34" charset="0"/>
                <a:cs typeface="Arial" panose="020B0604020202020204" pitchFamily="34" charset="0"/>
              </a:rPr>
              <a:t>Shortage of supplies</a:t>
            </a:r>
          </a:p>
          <a:p>
            <a:r>
              <a:rPr lang="en-GB" sz="1600" b="0" i="0" dirty="0">
                <a:effectLst/>
                <a:latin typeface="Arial" panose="020B0604020202020204" pitchFamily="34" charset="0"/>
                <a:cs typeface="Arial" panose="020B0604020202020204" pitchFamily="34" charset="0"/>
              </a:rPr>
              <a:t>Economic blockade and sanctions</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457200" lvl="1" indent="0">
              <a:buNone/>
            </a:pPr>
            <a:endParaRPr lang="en-US" sz="1400" dirty="0">
              <a:latin typeface="Arial" panose="020B0604020202020204" pitchFamily="34" charset="0"/>
              <a:cs typeface="Arial" panose="020B0604020202020204" pitchFamily="34" charset="0"/>
            </a:endParaRPr>
          </a:p>
          <a:p>
            <a:endParaRPr lang="en-US" sz="1400" dirty="0"/>
          </a:p>
        </p:txBody>
      </p:sp>
      <p:sp>
        <p:nvSpPr>
          <p:cNvPr id="3" name="Slide Number Placeholder 2">
            <a:extLst>
              <a:ext uri="{FF2B5EF4-FFF2-40B4-BE49-F238E27FC236}">
                <a16:creationId xmlns:a16="http://schemas.microsoft.com/office/drawing/2014/main" id="{D6226A6A-C85D-9E9B-0F02-0CD4337E3727}"/>
              </a:ext>
            </a:extLst>
          </p:cNvPr>
          <p:cNvSpPr>
            <a:spLocks noGrp="1"/>
          </p:cNvSpPr>
          <p:nvPr>
            <p:ph type="sldNum" sz="quarter" idx="12"/>
          </p:nvPr>
        </p:nvSpPr>
        <p:spPr>
          <a:xfrm>
            <a:off x="10332256" y="6356350"/>
            <a:ext cx="1021544" cy="365125"/>
          </a:xfrm>
        </p:spPr>
        <p:txBody>
          <a:bodyPr>
            <a:normAutofit/>
          </a:bodyPr>
          <a:lstStyle/>
          <a:p>
            <a:pPr>
              <a:spcAft>
                <a:spcPts val="600"/>
              </a:spcAft>
            </a:pPr>
            <a:fld id="{63C57F64-8831-4350-B21C-50578B776271}" type="slidenum">
              <a:rPr lang="en-GB" smtClean="0"/>
              <a:pPr>
                <a:spcAft>
                  <a:spcPts val="600"/>
                </a:spcAft>
              </a:pPr>
              <a:t>9</a:t>
            </a:fld>
            <a:endParaRPr lang="en-GB" dirty="0"/>
          </a:p>
        </p:txBody>
      </p:sp>
    </p:spTree>
    <p:extLst>
      <p:ext uri="{BB962C8B-B14F-4D97-AF65-F5344CB8AC3E}">
        <p14:creationId xmlns:p14="http://schemas.microsoft.com/office/powerpoint/2010/main" val="150562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3269</Words>
  <Application>Microsoft Office PowerPoint</Application>
  <PresentationFormat>Widescreen</PresentationFormat>
  <Paragraphs>346</Paragraphs>
  <Slides>22</Slides>
  <Notes>21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22</vt:i4>
      </vt:variant>
    </vt:vector>
  </HeadingPairs>
  <TitlesOfParts>
    <vt:vector size="41" baseType="lpstr">
      <vt:lpstr>AdvPTimes</vt:lpstr>
      <vt:lpstr>AdvTT5235d5a9</vt:lpstr>
      <vt:lpstr>AdvTT5235d5a9+20</vt:lpstr>
      <vt:lpstr>Arial</vt:lpstr>
      <vt:lpstr>Arial</vt:lpstr>
      <vt:lpstr>Calibri</vt:lpstr>
      <vt:lpstr>Calibri Light</vt:lpstr>
      <vt:lpstr>GDS Transport</vt:lpstr>
      <vt:lpstr>Georgia</vt:lpstr>
      <vt:lpstr>Helvetica</vt:lpstr>
      <vt:lpstr>Indy Serif</vt:lpstr>
      <vt:lpstr>ITCFranklinGothicStd-Book</vt:lpstr>
      <vt:lpstr>New</vt:lpstr>
      <vt:lpstr>Open Sans</vt:lpstr>
      <vt:lpstr>PP Telegraf</vt:lpstr>
      <vt:lpstr>PT Serif</vt:lpstr>
      <vt:lpstr>Symbol</vt:lpstr>
      <vt:lpstr>Times New Roman</vt:lpstr>
      <vt:lpstr>Office Theme</vt:lpstr>
      <vt:lpstr>Blood supply in emergencies:  The power of partnership </vt:lpstr>
      <vt:lpstr>Transfusion: A personal perspective</vt:lpstr>
      <vt:lpstr>Presentation</vt:lpstr>
      <vt:lpstr>Examples of military influence on civilian transfusion practice</vt:lpstr>
      <vt:lpstr>When do Disasters Matter to Transfusion Services?</vt:lpstr>
      <vt:lpstr>DEALING with DISASTER</vt:lpstr>
      <vt:lpstr>Man-made disasters:  A constant threat</vt:lpstr>
      <vt:lpstr>Natural Disasters: A Global issue</vt:lpstr>
      <vt:lpstr>Complex Disasters and Pandemics</vt:lpstr>
      <vt:lpstr>Emergency Planning</vt:lpstr>
      <vt:lpstr>EDQM Blood Supply Contingency and Emergency Plan – 2021 Survey</vt:lpstr>
      <vt:lpstr>LESSONS FROM THE FRONTLINES</vt:lpstr>
      <vt:lpstr>Keep it simple</vt:lpstr>
      <vt:lpstr>Laboratory, Logistics and Communications</vt:lpstr>
      <vt:lpstr>New roles: Transfusion triage and coordinators</vt:lpstr>
      <vt:lpstr>Telemedicine, remote technical support and AI</vt:lpstr>
      <vt:lpstr>PowerPoint Presentation</vt:lpstr>
      <vt:lpstr>POWER of PARTNERSHIP</vt:lpstr>
      <vt:lpstr>Process,  Products, and People </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Doughty</dc:creator>
  <cp:lastModifiedBy>Heidi Doughty</cp:lastModifiedBy>
  <cp:revision>129</cp:revision>
  <cp:lastPrinted>2023-11-23T15:10:09Z</cp:lastPrinted>
  <dcterms:created xsi:type="dcterms:W3CDTF">2021-06-30T12:04:17Z</dcterms:created>
  <dcterms:modified xsi:type="dcterms:W3CDTF">2023-11-23T15:14:02Z</dcterms:modified>
</cp:coreProperties>
</file>